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290" r:id="rId2"/>
    <p:sldId id="469" r:id="rId3"/>
    <p:sldId id="470" r:id="rId4"/>
    <p:sldId id="471" r:id="rId5"/>
    <p:sldId id="472" r:id="rId6"/>
    <p:sldId id="473" r:id="rId7"/>
    <p:sldId id="474" r:id="rId8"/>
    <p:sldId id="476" r:id="rId9"/>
    <p:sldId id="477" r:id="rId10"/>
    <p:sldId id="478" r:id="rId11"/>
    <p:sldId id="479" r:id="rId12"/>
    <p:sldId id="480" r:id="rId13"/>
    <p:sldId id="481" r:id="rId14"/>
    <p:sldId id="488" r:id="rId15"/>
    <p:sldId id="482" r:id="rId16"/>
    <p:sldId id="483" r:id="rId17"/>
    <p:sldId id="484" r:id="rId18"/>
    <p:sldId id="506" r:id="rId19"/>
    <p:sldId id="486" r:id="rId20"/>
    <p:sldId id="487" r:id="rId21"/>
    <p:sldId id="489" r:id="rId22"/>
    <p:sldId id="490" r:id="rId23"/>
    <p:sldId id="491" r:id="rId24"/>
    <p:sldId id="492" r:id="rId25"/>
    <p:sldId id="493" r:id="rId26"/>
    <p:sldId id="494" r:id="rId27"/>
    <p:sldId id="495" r:id="rId28"/>
    <p:sldId id="496" r:id="rId29"/>
    <p:sldId id="497" r:id="rId30"/>
    <p:sldId id="498" r:id="rId31"/>
    <p:sldId id="499" r:id="rId32"/>
    <p:sldId id="500" r:id="rId33"/>
    <p:sldId id="501" r:id="rId34"/>
    <p:sldId id="502" r:id="rId35"/>
    <p:sldId id="503" r:id="rId36"/>
    <p:sldId id="504" r:id="rId37"/>
    <p:sldId id="510" r:id="rId38"/>
    <p:sldId id="508" r:id="rId39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43" autoAdjust="0"/>
  </p:normalViewPr>
  <p:slideViewPr>
    <p:cSldViewPr>
      <p:cViewPr varScale="1">
        <p:scale>
          <a:sx n="84" d="100"/>
          <a:sy n="84" d="100"/>
        </p:scale>
        <p:origin x="96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4D7760E-7D1D-43BC-81D6-1F48829F7BB6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81F89C5-BCCD-40CF-B705-2D54D84F4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46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81BEAA7-6A7F-481E-A48E-7984EE0CBF0A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0BDAFA9-BD30-41F7-A609-F7714FD1A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420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AFA9-BD30-41F7-A609-F7714FD1A56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6797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AFA9-BD30-41F7-A609-F7714FD1A56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3603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AFA9-BD30-41F7-A609-F7714FD1A56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446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AFA9-BD30-41F7-A609-F7714FD1A56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3294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Roughshod</a:t>
            </a:r>
            <a:r>
              <a:rPr lang="en-US" baseline="0" dirty="0" smtClean="0"/>
              <a:t> over special moments.  Whitacre “why don’t they ‘do’ my marks?”</a:t>
            </a:r>
          </a:p>
          <a:p>
            <a:r>
              <a:rPr lang="en-US" baseline="0" dirty="0" smtClean="0"/>
              <a:t>Chord progressions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AFA9-BD30-41F7-A609-F7714FD1A56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2598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AFA9-BD30-41F7-A609-F7714FD1A56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759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AFA9-BD30-41F7-A609-F7714FD1A56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0035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AFA9-BD30-41F7-A609-F7714FD1A56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223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AFA9-BD30-41F7-A609-F7714FD1A56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339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AFA9-BD30-41F7-A609-F7714FD1A56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976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AFA9-BD30-41F7-A609-F7714FD1A56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71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AFA9-BD30-41F7-A609-F7714FD1A5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6797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AFA9-BD30-41F7-A609-F7714FD1A56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242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AFA9-BD30-41F7-A609-F7714FD1A56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267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“O</a:t>
            </a:r>
            <a:r>
              <a:rPr lang="en-US" u="sng" dirty="0" smtClean="0"/>
              <a:t>m</a:t>
            </a:r>
            <a:r>
              <a:rPr lang="en-US" u="none" dirty="0" smtClean="0"/>
              <a:t>-</a:t>
            </a:r>
            <a:r>
              <a:rPr lang="en-US" u="sng" dirty="0" err="1" smtClean="0"/>
              <a:t>n</a:t>
            </a:r>
            <a:r>
              <a:rPr lang="en-US" u="none" dirty="0" err="1" smtClean="0"/>
              <a:t>es</a:t>
            </a:r>
            <a:r>
              <a:rPr lang="en-US" u="none" dirty="0" smtClean="0"/>
              <a:t>”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AFA9-BD30-41F7-A609-F7714FD1A56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531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AFA9-BD30-41F7-A609-F7714FD1A56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800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Moving parts = Foreground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AFA9-BD30-41F7-A609-F7714FD1A56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4306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AFA9-BD30-41F7-A609-F7714FD1A56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6167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AFA9-BD30-41F7-A609-F7714FD1A56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9529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AFA9-BD30-41F7-A609-F7714FD1A56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491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AFA9-BD30-41F7-A609-F7714FD1A56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232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AFA9-BD30-41F7-A609-F7714FD1A56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68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AFA9-BD30-41F7-A609-F7714FD1A5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726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AFA9-BD30-41F7-A609-F7714FD1A56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1554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AFA9-BD30-41F7-A609-F7714FD1A56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851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AFA9-BD30-41F7-A609-F7714FD1A56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564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AFA9-BD30-41F7-A609-F7714FD1A56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608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Structure: closure of intro, setting up verse one dialogue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AFA9-BD30-41F7-A609-F7714FD1A56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0553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AFA9-BD30-41F7-A609-F7714FD1A56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465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AFA9-BD30-41F7-A609-F7714FD1A56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770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AFA9-BD30-41F7-A609-F7714FD1A56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1286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AFA9-BD30-41F7-A609-F7714FD1A56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3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AFA9-BD30-41F7-A609-F7714FD1A5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40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AFA9-BD30-41F7-A609-F7714FD1A56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428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Discussion: how to enhance?  Gradual dynamic shaping, every single note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AFA9-BD30-41F7-A609-F7714FD1A56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389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Discussion: how to enhance this?  Volume, color,</a:t>
            </a:r>
            <a:r>
              <a:rPr lang="en-US" baseline="0" dirty="0" smtClean="0"/>
              <a:t> intensity of tone, NO vibrato, big tree vs little tree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AFA9-BD30-41F7-A609-F7714FD1A56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177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AFA9-BD30-41F7-A609-F7714FD1A56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70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AFA9-BD30-41F7-A609-F7714FD1A56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241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lIns="45720" tIns="0" rIns="4572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788"/>
            <a:ext cx="1984375" cy="273050"/>
          </a:xfrm>
        </p:spPr>
        <p:txBody>
          <a:bodyPr/>
          <a:lstStyle>
            <a:lvl1pPr algn="l">
              <a:defRPr i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25" y="6300788"/>
            <a:ext cx="3813175" cy="273050"/>
          </a:xfrm>
        </p:spPr>
        <p:txBody>
          <a:bodyPr/>
          <a:lstStyle>
            <a:lvl1pPr algn="l">
              <a:defRPr sz="1100">
                <a:latin typeface="Rockwel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The Enjoyment of Music 11th, Shorter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638" y="6300788"/>
            <a:ext cx="685800" cy="273050"/>
          </a:xfrm>
        </p:spPr>
        <p:txBody>
          <a:bodyPr/>
          <a:lstStyle>
            <a:lvl1pPr>
              <a:defRPr sz="1100" i="0">
                <a:latin typeface="Rockwell" charset="0"/>
                <a:ea typeface="+mn-ea"/>
              </a:defRPr>
            </a:lvl1pPr>
          </a:lstStyle>
          <a:p>
            <a:pPr>
              <a:defRPr/>
            </a:pPr>
            <a:fld id="{6F86B18A-A200-4944-917F-54F11BC955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4445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r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The Enjoyment of Music 11th, Shorter Edition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fld id="{7533817D-827C-4817-8043-E066B8CB1A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49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r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The Enjoyment of Music 11th, Shorter Edition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fld id="{7238DDBF-A72B-45D3-8EC3-A46A3B9AD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2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The Enjoyment of Music 11th, Shorter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fld id="{F00EDF55-7D64-4FFB-BC2B-6AFDB58C49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159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The Enjoyment of Music 11th, Shorter Edition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fld id="{5C9D24A3-80CA-4A6C-990B-B32628E56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10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The Enjoyment of Music 11th, Shorter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fld id="{0F56F626-D311-43A9-B32B-F04DA07754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58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 rot="-178369">
            <a:off x="628650" y="506413"/>
            <a:ext cx="3851275" cy="5514975"/>
            <a:chOff x="1524000" y="381000"/>
            <a:chExt cx="3657600" cy="4737978"/>
          </a:xfrm>
        </p:grpSpPr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1515357" y="380585"/>
              <a:ext cx="3657600" cy="47243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i="1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37931725" indent="-37474525"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Goudy Old Style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algn="r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The Enjoyment of Music 11th, Shorter Edition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fld id="{51314DAC-9CE9-4CCE-AABC-AE2EB9411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62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3"/>
          <p:cNvGrpSpPr>
            <a:grpSpLocks/>
          </p:cNvGrpSpPr>
          <p:nvPr/>
        </p:nvGrpSpPr>
        <p:grpSpPr bwMode="auto">
          <a:xfrm rot="-385649">
            <a:off x="312738" y="3521075"/>
            <a:ext cx="4089400" cy="3025775"/>
            <a:chOff x="1524000" y="381000"/>
            <a:chExt cx="3657600" cy="4737978"/>
          </a:xfrm>
        </p:grpSpPr>
        <p:sp>
          <p:nvSpPr>
            <p:cNvPr id="7" name="Rectangle 6"/>
            <p:cNvSpPr>
              <a:spLocks noChangeArrowheads="1"/>
            </p:cNvSpPr>
            <p:nvPr userDrawn="1"/>
          </p:nvSpPr>
          <p:spPr bwMode="auto">
            <a:xfrm>
              <a:off x="1516091" y="376900"/>
              <a:ext cx="3657600" cy="472554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i="1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37931725" indent="-37474525"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Goudy Old Style" charset="0"/>
              </a:endParaRPr>
            </a:p>
          </p:txBody>
        </p:sp>
      </p:grpSp>
      <p:grpSp>
        <p:nvGrpSpPr>
          <p:cNvPr id="9" name="Group 9"/>
          <p:cNvGrpSpPr>
            <a:grpSpLocks/>
          </p:cNvGrpSpPr>
          <p:nvPr/>
        </p:nvGrpSpPr>
        <p:grpSpPr bwMode="auto">
          <a:xfrm rot="232774">
            <a:off x="169863" y="241300"/>
            <a:ext cx="4087812" cy="3025775"/>
            <a:chOff x="1524000" y="381000"/>
            <a:chExt cx="3657600" cy="4737978"/>
          </a:xfrm>
        </p:grpSpPr>
        <p:sp>
          <p:nvSpPr>
            <p:cNvPr id="10" name="Rectangle 9"/>
            <p:cNvSpPr>
              <a:spLocks noChangeArrowheads="1"/>
            </p:cNvSpPr>
            <p:nvPr userDrawn="1"/>
          </p:nvSpPr>
          <p:spPr bwMode="auto">
            <a:xfrm>
              <a:off x="1523760" y="381014"/>
              <a:ext cx="3657600" cy="472555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i="1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37931725" indent="-37474525"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Goudy Old Style" charset="0"/>
              </a:endParaRPr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algn="r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The Enjoyment of Music 11th, Shorter Edition</a:t>
            </a: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fld id="{5BF0604C-F07E-4796-9798-8FD9B24E62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57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 rot="232774">
            <a:off x="2058988" y="379413"/>
            <a:ext cx="5032375" cy="3443287"/>
            <a:chOff x="1524000" y="381000"/>
            <a:chExt cx="3657600" cy="4737978"/>
          </a:xfrm>
        </p:grpSpPr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1523766" y="381015"/>
              <a:ext cx="3657600" cy="472487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i="1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37931725" indent="-37474525"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Goudy Old Style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r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The Enjoyment of Music 11th, Shorter Edition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fld id="{BCFAC0F5-463F-4E57-9554-688D50D2A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01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3"/>
          <p:cNvGrpSpPr>
            <a:grpSpLocks/>
          </p:cNvGrpSpPr>
          <p:nvPr/>
        </p:nvGrpSpPr>
        <p:grpSpPr bwMode="auto">
          <a:xfrm rot="-180000">
            <a:off x="114300" y="115888"/>
            <a:ext cx="3968750" cy="3705225"/>
            <a:chOff x="1524000" y="381000"/>
            <a:chExt cx="3657600" cy="4737978"/>
          </a:xfrm>
        </p:grpSpPr>
        <p:sp>
          <p:nvSpPr>
            <p:cNvPr id="7" name="Rectangle 6"/>
            <p:cNvSpPr>
              <a:spLocks noChangeArrowheads="1"/>
            </p:cNvSpPr>
            <p:nvPr userDrawn="1"/>
          </p:nvSpPr>
          <p:spPr bwMode="auto">
            <a:xfrm>
              <a:off x="1515502" y="380372"/>
              <a:ext cx="3657600" cy="472376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i="1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37931725" indent="-37474525"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Goudy Old Style" charset="0"/>
              </a:endParaRPr>
            </a:p>
          </p:txBody>
        </p:sp>
      </p:grpSp>
      <p:grpSp>
        <p:nvGrpSpPr>
          <p:cNvPr id="9" name="Group 9"/>
          <p:cNvGrpSpPr>
            <a:grpSpLocks/>
          </p:cNvGrpSpPr>
          <p:nvPr/>
        </p:nvGrpSpPr>
        <p:grpSpPr bwMode="auto">
          <a:xfrm rot="360000">
            <a:off x="4165600" y="323850"/>
            <a:ext cx="4792663" cy="3443288"/>
            <a:chOff x="1524000" y="381000"/>
            <a:chExt cx="3657600" cy="4737978"/>
          </a:xfrm>
        </p:grpSpPr>
        <p:sp>
          <p:nvSpPr>
            <p:cNvPr id="10" name="Rectangle 9"/>
            <p:cNvSpPr>
              <a:spLocks noChangeArrowheads="1"/>
            </p:cNvSpPr>
            <p:nvPr userDrawn="1"/>
          </p:nvSpPr>
          <p:spPr bwMode="auto">
            <a:xfrm>
              <a:off x="1523620" y="381036"/>
              <a:ext cx="3657600" cy="472487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i="1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37931725" indent="-37474525"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Goudy Old Style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algn="r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The Enjoyment of Music 11th, Shorter Edition</a:t>
            </a: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fld id="{A9603798-1148-49DC-8566-ED2B067E29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340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The Enjoyment of Music 11th, Shorter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fld id="{DC0B3362-B486-4D04-8F6E-72705F0F1A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995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The Enjoyment of Music 11th, Shorter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fld id="{44C50E67-3BBE-4995-A8B8-B795B3FB11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165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The Enjoyment of Music 11th, Shorter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fld id="{2C714B22-2FAF-41C9-956F-B6184E4873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056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457200" y="6299200"/>
            <a:ext cx="1981200" cy="273050"/>
          </a:xfrm>
        </p:spPr>
        <p:txBody>
          <a:bodyPr/>
          <a:lstStyle>
            <a:lvl1pPr algn="l">
              <a:defRPr i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962400" y="6299200"/>
            <a:ext cx="3810000" cy="273050"/>
          </a:xfrm>
        </p:spPr>
        <p:txBody>
          <a:bodyPr/>
          <a:lstStyle>
            <a:lvl1pPr algn="l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The Enjoyment of Music 11th, Shorter Edition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264525" y="6311900"/>
            <a:ext cx="685800" cy="265113"/>
          </a:xfrm>
        </p:spPr>
        <p:txBody>
          <a:bodyPr/>
          <a:lstStyle>
            <a:lvl1pPr>
              <a:defRPr sz="1100" i="0">
                <a:latin typeface="Rockwell" charset="0"/>
                <a:ea typeface="+mn-ea"/>
              </a:defRPr>
            </a:lvl1pPr>
          </a:lstStyle>
          <a:p>
            <a:pPr>
              <a:defRPr/>
            </a:pPr>
            <a:fld id="{7CE58EFE-5529-453D-A2FA-3AFA63D4DB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512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lIns="45720" tIns="0" rIns="4572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tIns="0" rIns="45720" bIns="0" rtlCol="0">
            <a:normAutofit/>
          </a:bodyPr>
          <a:lstStyle>
            <a:lvl1pPr marL="0" indent="0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The Enjoyment of Music 11th, Shorter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fld id="{E7CE934C-DE15-4A7B-8C1B-CA0291BACC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1251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r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The Enjoyment of Music 11th, Shorter Edition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fld id="{09329075-2704-4186-9413-58E067CFB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598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 rot="-360000">
            <a:off x="654050" y="444500"/>
            <a:ext cx="5416550" cy="3630613"/>
            <a:chOff x="1524000" y="381000"/>
            <a:chExt cx="3657600" cy="4737978"/>
          </a:xfrm>
        </p:grpSpPr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1518108" y="377681"/>
              <a:ext cx="3657600" cy="47234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i="1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37931725" indent="-37474525"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Goudy Old Style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r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The Enjoyment of Music 11th, Shorter Edition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fld id="{8EC4DB8E-4924-42A6-9C9E-4F8B2ABE0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364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The Enjoyment of Music 11th, Shorter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fld id="{D8FC0337-BCD4-4654-ABFD-BF675ABC51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282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mparison-Under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1897063"/>
            <a:ext cx="32289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omparison-Under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88" y="1897063"/>
            <a:ext cx="32289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omparison-Under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1897063"/>
            <a:ext cx="32289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omparison-Under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88" y="1897063"/>
            <a:ext cx="32289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The Enjoyment of Music 11th, Shorter Edition</a:t>
            </a: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fld id="{1ABE12D2-18B6-4AF4-A475-45B13FA047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151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r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The Enjoyment of Music 11th, Shorter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fld id="{A2D70540-8B97-4FC0-9DAC-4F1516EBF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8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503238"/>
            <a:ext cx="7313613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1735138"/>
            <a:ext cx="7313613" cy="405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2863" y="6315075"/>
            <a:ext cx="1295400" cy="2651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 i="1">
                <a:solidFill>
                  <a:prstClr val="black"/>
                </a:solidFill>
                <a:latin typeface="Rockwell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2875" y="6305550"/>
            <a:ext cx="3717925" cy="2587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b="1" i="0">
                <a:solidFill>
                  <a:prstClr val="black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The Enjoyment of Music 11th, Shorter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575" y="5476875"/>
            <a:ext cx="1482725" cy="8509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200" i="1">
                <a:solidFill>
                  <a:prstClr val="black"/>
                </a:solidFill>
                <a:latin typeface="Impact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57682B-3683-45C8-AE41-21D3BAF8979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633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charset="0"/>
          <a:ea typeface="ＭＳ Ｐゴシック" charset="-128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charset="0"/>
          <a:ea typeface="ＭＳ Ｐゴシック" charset="-128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charset="0"/>
          <a:ea typeface="ＭＳ Ｐゴシック" charset="-128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charset="0"/>
          <a:ea typeface="ＭＳ Ｐゴシック" charset="-128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charset="0"/>
          <a:ea typeface="ＭＳ Ｐゴシック" charset="-128"/>
        </a:defRPr>
      </a:lvl9pPr>
    </p:titleStyle>
    <p:bodyStyle>
      <a:lvl1pPr marL="463550" indent="-463550" algn="l" rtl="0" eaLnBrk="0" fontAlgn="base" hangingPunct="0">
        <a:spcBef>
          <a:spcPts val="2000"/>
        </a:spcBef>
        <a:spcAft>
          <a:spcPct val="0"/>
        </a:spcAft>
        <a:buSzPct val="90000"/>
        <a:buFont typeface="Arial" charset="0"/>
        <a:buChar char="•"/>
        <a:defRPr sz="2400" b="1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1pPr>
      <a:lvl2pPr marL="914400" indent="-457200" algn="l" rtl="0" eaLnBrk="0" fontAlgn="base" hangingPunct="0">
        <a:spcBef>
          <a:spcPts val="600"/>
        </a:spcBef>
        <a:spcAft>
          <a:spcPct val="0"/>
        </a:spcAft>
        <a:buSzPct val="90000"/>
        <a:buFont typeface="Arial" charset="0"/>
        <a:buChar char="•"/>
        <a:defRPr sz="2200" b="1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2pPr>
      <a:lvl3pPr marL="1255713" indent="-341313" algn="l" rtl="0" eaLnBrk="0" fontAlgn="base" hangingPunct="0">
        <a:spcBef>
          <a:spcPts val="600"/>
        </a:spcBef>
        <a:spcAft>
          <a:spcPct val="0"/>
        </a:spcAft>
        <a:buSzPct val="90000"/>
        <a:buFont typeface="Arial" charset="0"/>
        <a:buChar char="•"/>
        <a:defRPr sz="2000" b="1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3pPr>
      <a:lvl4pPr marL="1597025" indent="-341313" algn="l" rtl="0" eaLnBrk="0" fontAlgn="base" hangingPunct="0">
        <a:spcBef>
          <a:spcPts val="600"/>
        </a:spcBef>
        <a:spcAft>
          <a:spcPct val="0"/>
        </a:spcAft>
        <a:buSzPct val="90000"/>
        <a:buFont typeface="Arial" charset="0"/>
        <a:buChar char="•"/>
        <a:defRPr sz="2000" b="1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4pPr>
      <a:lvl5pPr marL="1938338" indent="-341313" algn="l" rtl="0" eaLnBrk="0" fontAlgn="base" hangingPunct="0">
        <a:spcBef>
          <a:spcPts val="600"/>
        </a:spcBef>
        <a:spcAft>
          <a:spcPct val="0"/>
        </a:spcAft>
        <a:buSzPct val="90000"/>
        <a:buFont typeface="Arial" charset="0"/>
        <a:buChar char="•"/>
        <a:defRPr sz="2000" b="1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eDnpgZPPvY?start=353" TargetMode="Externa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Z9dXLmRlpo" TargetMode="External"/><Relationship Id="rId6" Type="http://schemas.openxmlformats.org/officeDocument/2006/relationships/image" Target="../media/image32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Gc__HGwdxk" TargetMode="External"/><Relationship Id="rId6" Type="http://schemas.openxmlformats.org/officeDocument/2006/relationships/image" Target="../media/image50.png"/><Relationship Id="rId5" Type="http://schemas.openxmlformats.org/officeDocument/2006/relationships/image" Target="../media/image32.pn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Gc__HGwdxk?start=28" TargetMode="Externa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Gc__HGwdxk?start=155" TargetMode="External"/><Relationship Id="rId6" Type="http://schemas.openxmlformats.org/officeDocument/2006/relationships/image" Target="../media/image32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wCX3ShdaLI" TargetMode="Externa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wCX3ShdaLI?start=50" TargetMode="Externa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Uvu0aVcA-I?start=10" TargetMode="External"/><Relationship Id="rId6" Type="http://schemas.openxmlformats.org/officeDocument/2006/relationships/image" Target="../media/image32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Uvu0aVcA-I?start=40" TargetMode="External"/><Relationship Id="rId6" Type="http://schemas.openxmlformats.org/officeDocument/2006/relationships/image" Target="../media/image32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77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Uvu0aVcA-I?start=88" TargetMode="External"/><Relationship Id="rId6" Type="http://schemas.openxmlformats.org/officeDocument/2006/relationships/image" Target="../media/image32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80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Uvu0aVcA-I?start=340" TargetMode="Externa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5.png"/><Relationship Id="rId9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XBCYib3Px4" TargetMode="Externa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7.png"/><Relationship Id="rId4" Type="http://schemas.openxmlformats.org/officeDocument/2006/relationships/image" Target="../media/image8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BiP_kDI-Ak" TargetMode="External"/><Relationship Id="rId6" Type="http://schemas.openxmlformats.org/officeDocument/2006/relationships/image" Target="../media/image32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VHkA9oqeFU?start=68" TargetMode="Externa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10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VHkA9oqeFU?start=130" TargetMode="External"/><Relationship Id="rId6" Type="http://schemas.openxmlformats.org/officeDocument/2006/relationships/image" Target="../media/image32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PrPW7KViYk?start=9" TargetMode="External"/><Relationship Id="rId6" Type="http://schemas.openxmlformats.org/officeDocument/2006/relationships/image" Target="../media/image32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119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PrPW7KViYk?start=87" TargetMode="Externa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png"/><Relationship Id="rId2" Type="http://schemas.openxmlformats.org/officeDocument/2006/relationships/video" Target="https://www.youtube.com/embed/Vhnb2GS8llo?start=28" TargetMode="External"/><Relationship Id="rId1" Type="http://schemas.openxmlformats.org/officeDocument/2006/relationships/video" Target="https://www.youtube.com/embed/W-efxkwEN6M" TargetMode="Externa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youtu.be/0j2JRcC6wBs" TargetMode="External"/><Relationship Id="rId2" Type="http://schemas.openxmlformats.org/officeDocument/2006/relationships/video" Target="https://www.youtube.com/embed/0j2JRcC6wBs" TargetMode="External"/><Relationship Id="rId1" Type="http://schemas.openxmlformats.org/officeDocument/2006/relationships/video" Target="https://www.youtube.com/embed/oY1OalVsDQo" TargetMode="External"/><Relationship Id="rId6" Type="http://schemas.openxmlformats.org/officeDocument/2006/relationships/image" Target="../media/image32.png"/><Relationship Id="rId5" Type="http://schemas.openxmlformats.org/officeDocument/2006/relationships/image" Target="../media/image39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81583">
            <a:off x="6677103" y="1484610"/>
            <a:ext cx="1719163" cy="11193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001000" cy="20574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Moving</a:t>
            </a:r>
            <a:r>
              <a:rPr lang="en-US" baseline="0" dirty="0" smtClean="0">
                <a:latin typeface="+mn-lt"/>
              </a:rPr>
              <a:t> beyond pitch and rhythm:</a:t>
            </a:r>
            <a:br>
              <a:rPr lang="en-US" baseline="0" dirty="0" smtClean="0">
                <a:latin typeface="+mn-lt"/>
              </a:rPr>
            </a:br>
            <a:r>
              <a:rPr lang="en-US" dirty="0" smtClean="0">
                <a:latin typeface="+mn-lt"/>
              </a:rPr>
              <a:t>the journey towards </a:t>
            </a:r>
            <a:r>
              <a:rPr lang="en-US" i="1" dirty="0" smtClean="0">
                <a:latin typeface="+mn-lt"/>
              </a:rPr>
              <a:t>expressive musicality</a:t>
            </a:r>
            <a:endParaRPr lang="en-US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590800"/>
            <a:ext cx="7313613" cy="381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 smtClean="0">
                <a:latin typeface="+mn-lt"/>
              </a:rPr>
              <a:t>Workshop outline</a:t>
            </a:r>
          </a:p>
          <a:p>
            <a:r>
              <a:rPr lang="en-US" altLang="zh-CN" dirty="0" smtClean="0">
                <a:latin typeface="+mn-lt"/>
              </a:rPr>
              <a:t>Introduction: why is this important</a:t>
            </a:r>
          </a:p>
          <a:p>
            <a:r>
              <a:rPr lang="en-US" altLang="zh-CN" dirty="0" smtClean="0">
                <a:latin typeface="+mn-lt"/>
              </a:rPr>
              <a:t>Basic principles: tools to guide score interpretation</a:t>
            </a:r>
          </a:p>
          <a:p>
            <a:r>
              <a:rPr lang="en-US" altLang="zh-CN" dirty="0" smtClean="0">
                <a:latin typeface="+mn-lt"/>
              </a:rPr>
              <a:t>Case studies: let’s apply these to real music</a:t>
            </a:r>
            <a:endParaRPr lang="en-US" altLang="zh-CN" baseline="0" dirty="0" smtClean="0">
              <a:latin typeface="+mn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2773">
            <a:off x="6861439" y="5113321"/>
            <a:ext cx="2139543" cy="1442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70330">
            <a:off x="429001" y="1658216"/>
            <a:ext cx="1285874" cy="8905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579791">
            <a:off x="6112683" y="2678109"/>
            <a:ext cx="770123" cy="115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28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64" y="174258"/>
            <a:ext cx="8763000" cy="740142"/>
          </a:xfrm>
        </p:spPr>
        <p:txBody>
          <a:bodyPr/>
          <a:lstStyle/>
          <a:p>
            <a:r>
              <a:rPr lang="en-US" dirty="0" smtClean="0"/>
              <a:t>Polyphonic balance: fore—mid—back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698" y="1066800"/>
            <a:ext cx="8382000" cy="4876800"/>
          </a:xfrm>
        </p:spPr>
        <p:txBody>
          <a:bodyPr/>
          <a:lstStyle/>
          <a:p>
            <a:r>
              <a:rPr lang="en-US" dirty="0" smtClean="0"/>
              <a:t>Polyphonic lines almost never equal</a:t>
            </a:r>
          </a:p>
          <a:p>
            <a:pPr lvl="1"/>
            <a:r>
              <a:rPr lang="en-US" dirty="0" smtClean="0"/>
              <a:t>Foreground: that part most important at the moment</a:t>
            </a:r>
          </a:p>
          <a:p>
            <a:pPr lvl="1"/>
            <a:r>
              <a:rPr lang="en-US" dirty="0" smtClean="0"/>
              <a:t>Middle ground: less important than fore, still important</a:t>
            </a:r>
          </a:p>
          <a:p>
            <a:pPr lvl="1"/>
            <a:r>
              <a:rPr lang="en-US" dirty="0" smtClean="0"/>
              <a:t>Background: supporting parts (harmony, rhythmic motion)</a:t>
            </a:r>
          </a:p>
        </p:txBody>
      </p:sp>
      <p:pic>
        <p:nvPicPr>
          <p:cNvPr id="5" name="neDnpgZPPvY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33600" y="2969418"/>
            <a:ext cx="4474633" cy="251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10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815" y="152400"/>
            <a:ext cx="7313613" cy="609600"/>
          </a:xfrm>
        </p:spPr>
        <p:txBody>
          <a:bodyPr/>
          <a:lstStyle/>
          <a:p>
            <a:r>
              <a:rPr lang="en-US" dirty="0" smtClean="0"/>
              <a:t>Poly: fore—mid—back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62721" y="3976894"/>
            <a:ext cx="6781800" cy="28811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721" y="914400"/>
            <a:ext cx="6697888" cy="2819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0" y="2329962"/>
            <a:ext cx="161948" cy="2381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600" y="4053094"/>
            <a:ext cx="161948" cy="2381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0" y="4876800"/>
            <a:ext cx="285790" cy="2572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1665" y="1435736"/>
            <a:ext cx="285790" cy="2572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3005" y="5498410"/>
            <a:ext cx="257211" cy="24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22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14398">
            <a:off x="186653" y="252067"/>
            <a:ext cx="1457578" cy="5897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1" y="152400"/>
            <a:ext cx="6096000" cy="609600"/>
          </a:xfrm>
        </p:spPr>
        <p:txBody>
          <a:bodyPr/>
          <a:lstStyle/>
          <a:p>
            <a:r>
              <a:rPr lang="en-US" dirty="0" smtClean="0"/>
              <a:t>Crescendo—decrescendo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295400" y="1383323"/>
            <a:ext cx="3733800" cy="5409225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726831" y="773723"/>
            <a:ext cx="7313613" cy="4056062"/>
          </a:xfrm>
        </p:spPr>
        <p:txBody>
          <a:bodyPr/>
          <a:lstStyle/>
          <a:p>
            <a:r>
              <a:rPr lang="en-US" dirty="0" smtClean="0"/>
              <a:t>The power of ‘gradual’</a:t>
            </a:r>
          </a:p>
        </p:txBody>
      </p:sp>
      <p:pic>
        <p:nvPicPr>
          <p:cNvPr id="7" name="OZ9dXLmRlpo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5274449" y="2438400"/>
            <a:ext cx="3369733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71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Musical surprises!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21258855">
            <a:off x="359256" y="341107"/>
            <a:ext cx="1878882" cy="119262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Intended by composers for…</a:t>
            </a:r>
          </a:p>
          <a:p>
            <a:pPr lvl="1"/>
            <a:r>
              <a:rPr lang="en-US" dirty="0" smtClean="0"/>
              <a:t>Impact</a:t>
            </a:r>
          </a:p>
          <a:p>
            <a:pPr lvl="1"/>
            <a:r>
              <a:rPr lang="en-US" dirty="0" smtClean="0"/>
              <a:t>Musicality</a:t>
            </a:r>
          </a:p>
          <a:p>
            <a:pPr lvl="1"/>
            <a:r>
              <a:rPr lang="en-US" dirty="0" smtClean="0"/>
              <a:t>Drama</a:t>
            </a:r>
          </a:p>
          <a:p>
            <a:r>
              <a:rPr lang="en-US" dirty="0" smtClean="0"/>
              <a:t>Our job is to… </a:t>
            </a:r>
          </a:p>
          <a:p>
            <a:pPr lvl="1"/>
            <a:r>
              <a:rPr lang="en-US" dirty="0" smtClean="0"/>
              <a:t>find them</a:t>
            </a:r>
          </a:p>
          <a:p>
            <a:pPr lvl="1"/>
            <a:r>
              <a:rPr lang="en-US" dirty="0" smtClean="0"/>
              <a:t>use them to enhance the overall impact</a:t>
            </a:r>
          </a:p>
          <a:p>
            <a:r>
              <a:rPr lang="en-US" dirty="0" smtClean="0"/>
              <a:t>“surprise” challenges expectations (subtle or big)</a:t>
            </a:r>
          </a:p>
        </p:txBody>
      </p:sp>
    </p:spTree>
    <p:extLst>
      <p:ext uri="{BB962C8B-B14F-4D97-AF65-F5344CB8AC3E}">
        <p14:creationId xmlns:p14="http://schemas.microsoft.com/office/powerpoint/2010/main" val="16157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506" y="990600"/>
            <a:ext cx="8305800" cy="868362"/>
          </a:xfrm>
        </p:spPr>
        <p:txBody>
          <a:bodyPr/>
          <a:lstStyle/>
          <a:p>
            <a:r>
              <a:rPr lang="en-US" dirty="0" smtClean="0"/>
              <a:t>Case studies: TYFC music excerpts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438400"/>
            <a:ext cx="7313613" cy="4056062"/>
          </a:xfrm>
        </p:spPr>
        <p:txBody>
          <a:bodyPr/>
          <a:lstStyle/>
          <a:p>
            <a:r>
              <a:rPr lang="en-US" dirty="0" smtClean="0"/>
              <a:t>Guiding questions…</a:t>
            </a:r>
          </a:p>
          <a:p>
            <a:pPr lvl="1"/>
            <a:r>
              <a:rPr lang="en-US" dirty="0" smtClean="0"/>
              <a:t>What is happening in this passage</a:t>
            </a:r>
          </a:p>
          <a:p>
            <a:pPr lvl="1"/>
            <a:r>
              <a:rPr lang="en-US" dirty="0"/>
              <a:t>What is the composer trying to convey</a:t>
            </a:r>
          </a:p>
          <a:p>
            <a:pPr lvl="1"/>
            <a:r>
              <a:rPr lang="en-US" dirty="0" smtClean="0"/>
              <a:t>What makes this passage special, unique</a:t>
            </a:r>
          </a:p>
          <a:p>
            <a:pPr lvl="1"/>
            <a:r>
              <a:rPr lang="en-US" dirty="0" smtClean="0"/>
              <a:t>What materials/means does the composer use</a:t>
            </a:r>
          </a:p>
          <a:p>
            <a:pPr lvl="1"/>
            <a:r>
              <a:rPr lang="en-US" dirty="0" smtClean="0"/>
              <a:t>How can the performers enhance the meaning,</a:t>
            </a:r>
          </a:p>
          <a:p>
            <a:pPr marL="914400" lvl="2" indent="0">
              <a:buNone/>
            </a:pPr>
            <a:r>
              <a:rPr lang="en-US" dirty="0" smtClean="0"/>
              <a:t>	and move beyond pitch and rhythm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56176">
            <a:off x="6815939" y="1960330"/>
            <a:ext cx="1509713" cy="181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42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7" y="84138"/>
            <a:ext cx="7313613" cy="601662"/>
          </a:xfrm>
        </p:spPr>
        <p:txBody>
          <a:bodyPr/>
          <a:lstStyle/>
          <a:p>
            <a:r>
              <a:rPr lang="en-US" dirty="0" smtClean="0"/>
              <a:t>Case studies: TYFC music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7981827" cy="5486400"/>
          </a:xfrm>
        </p:spPr>
        <p:txBody>
          <a:bodyPr/>
          <a:lstStyle/>
          <a:p>
            <a:r>
              <a:rPr lang="en-US" dirty="0" err="1" smtClean="0"/>
              <a:t>Abendlied</a:t>
            </a:r>
            <a:r>
              <a:rPr lang="en-US" dirty="0" smtClean="0"/>
              <a:t> b.1-6: moving beyond P &amp; R</a:t>
            </a:r>
          </a:p>
          <a:p>
            <a:pPr lvl="1"/>
            <a:r>
              <a:rPr lang="en-US" dirty="0" smtClean="0"/>
              <a:t>What is going on here?</a:t>
            </a:r>
          </a:p>
          <a:p>
            <a:pPr lvl="1"/>
            <a:r>
              <a:rPr lang="en-US" dirty="0" smtClean="0"/>
              <a:t>Chord balance</a:t>
            </a:r>
          </a:p>
          <a:p>
            <a:pPr lvl="1"/>
            <a:r>
              <a:rPr lang="en-US" dirty="0" smtClean="0"/>
              <a:t>Melodic direction</a:t>
            </a:r>
          </a:p>
          <a:p>
            <a:pPr lvl="1"/>
            <a:r>
              <a:rPr lang="en-US" dirty="0" smtClean="0"/>
              <a:t>Harmonic tension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2989" y="2920804"/>
            <a:ext cx="5887438" cy="4029550"/>
          </a:xfrm>
          <a:prstGeom prst="rect">
            <a:avLst/>
          </a:prstGeom>
        </p:spPr>
      </p:pic>
      <p:pic>
        <p:nvPicPr>
          <p:cNvPr id="5" name="TGc__HGwdxk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248400" y="1208942"/>
            <a:ext cx="2133600" cy="120015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355157" y="3440794"/>
            <a:ext cx="381000" cy="3048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0425" y="3747130"/>
            <a:ext cx="603556" cy="2398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0879" y="4037498"/>
            <a:ext cx="1444778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68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399" cy="609600"/>
          </a:xfrm>
        </p:spPr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0" dirty="0">
                <a:solidFill>
                  <a:srgbClr val="FF0000"/>
                </a:solidFill>
                <a:latin typeface="Goudy Old Style"/>
                <a:ea typeface="+mn-ea"/>
                <a:cs typeface="+mn-cs"/>
              </a:rPr>
              <a:t/>
            </a:r>
            <a:br>
              <a:rPr lang="en-US" sz="2000" b="0" dirty="0">
                <a:solidFill>
                  <a:srgbClr val="FF0000"/>
                </a:solidFill>
                <a:latin typeface="Goudy Old Style"/>
                <a:ea typeface="+mn-ea"/>
                <a:cs typeface="+mn-cs"/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384053" y="917436"/>
            <a:ext cx="4826375" cy="27569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436" y="3836119"/>
            <a:ext cx="4826375" cy="2805876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idx="4294967295"/>
          </p:nvPr>
        </p:nvSpPr>
        <p:spPr>
          <a:xfrm>
            <a:off x="228600" y="545629"/>
            <a:ext cx="7999413" cy="5245571"/>
          </a:xfrm>
        </p:spPr>
        <p:txBody>
          <a:bodyPr/>
          <a:lstStyle/>
          <a:p>
            <a:r>
              <a:rPr lang="en-US" dirty="0" smtClean="0"/>
              <a:t>What is going on here?</a:t>
            </a:r>
          </a:p>
          <a:p>
            <a:r>
              <a:rPr lang="en-US" dirty="0" smtClean="0"/>
              <a:t>F-M-B</a:t>
            </a:r>
          </a:p>
          <a:p>
            <a:r>
              <a:rPr lang="en-US" dirty="0" smtClean="0"/>
              <a:t>Melodic shape</a:t>
            </a:r>
          </a:p>
          <a:p>
            <a:pPr lvl="1"/>
            <a:r>
              <a:rPr lang="en-US" dirty="0" smtClean="0"/>
              <a:t>Peak?</a:t>
            </a:r>
          </a:p>
        </p:txBody>
      </p:sp>
      <p:sp>
        <p:nvSpPr>
          <p:cNvPr id="7" name="Oval 6"/>
          <p:cNvSpPr/>
          <p:nvPr/>
        </p:nvSpPr>
        <p:spPr>
          <a:xfrm>
            <a:off x="7398606" y="706707"/>
            <a:ext cx="838200" cy="762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8624" y="1984198"/>
            <a:ext cx="1075282" cy="1001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7000" y="2462306"/>
            <a:ext cx="956456" cy="8904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7908" y="4094983"/>
            <a:ext cx="1003418" cy="9342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6841" y="4588802"/>
            <a:ext cx="981559" cy="9138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9600" y="5875472"/>
            <a:ext cx="990600" cy="92228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5814" y="2890354"/>
            <a:ext cx="1079086" cy="100592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4690" y="1687812"/>
            <a:ext cx="1079086" cy="100592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22503" y="3540802"/>
            <a:ext cx="951058" cy="890093"/>
          </a:xfrm>
          <a:prstGeom prst="rect">
            <a:avLst/>
          </a:prstGeom>
        </p:spPr>
      </p:pic>
      <p:pic>
        <p:nvPicPr>
          <p:cNvPr id="19" name="TGc__HGwdxk"/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1027305" y="3896281"/>
            <a:ext cx="1649140" cy="161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7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313613" cy="685800"/>
          </a:xfrm>
        </p:spPr>
        <p:txBody>
          <a:bodyPr/>
          <a:lstStyle/>
          <a:p>
            <a:r>
              <a:rPr lang="en-US" dirty="0" err="1" smtClean="0"/>
              <a:t>Abendlied</a:t>
            </a:r>
            <a:r>
              <a:rPr lang="en-US" dirty="0" smtClean="0"/>
              <a:t> b.39-49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810000" y="1219200"/>
            <a:ext cx="4189068" cy="251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0" y="4038600"/>
            <a:ext cx="4210964" cy="2433914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idx="4294967295"/>
          </p:nvPr>
        </p:nvSpPr>
        <p:spPr>
          <a:xfrm>
            <a:off x="304800" y="1143000"/>
            <a:ext cx="7923213" cy="4648200"/>
          </a:xfrm>
        </p:spPr>
        <p:txBody>
          <a:bodyPr/>
          <a:lstStyle/>
          <a:p>
            <a:r>
              <a:rPr lang="en-US" dirty="0" smtClean="0"/>
              <a:t>What do you see?</a:t>
            </a:r>
          </a:p>
          <a:p>
            <a:r>
              <a:rPr lang="en-US" dirty="0" smtClean="0"/>
              <a:t>Dynamics</a:t>
            </a:r>
          </a:p>
          <a:p>
            <a:r>
              <a:rPr lang="en-US" dirty="0" smtClean="0"/>
              <a:t>F-M-B</a:t>
            </a:r>
          </a:p>
          <a:p>
            <a:r>
              <a:rPr lang="en-US" dirty="0" smtClean="0"/>
              <a:t>Power chord b.45</a:t>
            </a:r>
          </a:p>
        </p:txBody>
      </p:sp>
      <p:pic>
        <p:nvPicPr>
          <p:cNvPr id="7" name="TGc__HGwdxk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643467" y="4038600"/>
            <a:ext cx="2827867" cy="1590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2004" y="3782682"/>
            <a:ext cx="652316" cy="6085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2083" y="2334980"/>
            <a:ext cx="548426" cy="5116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8457" y="1524578"/>
            <a:ext cx="555552" cy="5182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8338" y="1219200"/>
            <a:ext cx="327333" cy="3053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4051" y="3819252"/>
            <a:ext cx="499916" cy="4663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49920" y="3581400"/>
            <a:ext cx="708628" cy="389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3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152400"/>
            <a:ext cx="7313613" cy="685800"/>
          </a:xfrm>
        </p:spPr>
        <p:txBody>
          <a:bodyPr/>
          <a:lstStyle/>
          <a:p>
            <a:r>
              <a:rPr lang="en-US" dirty="0" smtClean="0"/>
              <a:t>The Canary--Whitacre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4294967295"/>
          </p:nvPr>
        </p:nvSpPr>
        <p:spPr>
          <a:xfrm>
            <a:off x="228600" y="1371600"/>
            <a:ext cx="7032259" cy="5374908"/>
          </a:xfrm>
        </p:spPr>
        <p:txBody>
          <a:bodyPr/>
          <a:lstStyle/>
          <a:p>
            <a:r>
              <a:rPr lang="en-US" dirty="0" smtClean="0"/>
              <a:t>What makes this piece work?</a:t>
            </a:r>
          </a:p>
          <a:p>
            <a:pPr lvl="1"/>
            <a:r>
              <a:rPr lang="en-US" dirty="0" smtClean="0"/>
              <a:t>The text!</a:t>
            </a:r>
          </a:p>
          <a:p>
            <a:pPr lvl="1"/>
            <a:r>
              <a:rPr lang="en-US" dirty="0" smtClean="0"/>
              <a:t>“never varies” gesture (x12)</a:t>
            </a:r>
          </a:p>
          <a:p>
            <a:pPr lvl="1"/>
            <a:r>
              <a:rPr lang="en-US" dirty="0" smtClean="0"/>
              <a:t>3-beat pattern in 4/4</a:t>
            </a:r>
          </a:p>
          <a:p>
            <a:pPr lvl="2"/>
            <a:r>
              <a:rPr lang="en-US" dirty="0" smtClean="0"/>
              <a:t>Spaces between?!</a:t>
            </a:r>
          </a:p>
        </p:txBody>
      </p:sp>
      <p:pic>
        <p:nvPicPr>
          <p:cNvPr id="8" name="MwCX3ShdaLI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33400" y="4495800"/>
            <a:ext cx="2827867" cy="1590675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724400" y="838200"/>
            <a:ext cx="3810000" cy="56723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800" y="180474"/>
            <a:ext cx="707197" cy="9693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2800" y="1371600"/>
            <a:ext cx="891182" cy="5527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9200" y="3781662"/>
            <a:ext cx="896190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7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152400"/>
            <a:ext cx="7313613" cy="685800"/>
          </a:xfrm>
        </p:spPr>
        <p:txBody>
          <a:bodyPr/>
          <a:lstStyle/>
          <a:p>
            <a:r>
              <a:rPr lang="en-US" dirty="0" smtClean="0"/>
              <a:t>The Canary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76800" y="874295"/>
            <a:ext cx="3742603" cy="56758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285" y="874295"/>
            <a:ext cx="3737172" cy="56758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1677" y="965918"/>
            <a:ext cx="990600" cy="6523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893544"/>
            <a:ext cx="880460" cy="6523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2669" y="965918"/>
            <a:ext cx="941735" cy="6523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2277" y="984165"/>
            <a:ext cx="1112544" cy="6505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3056" y="874295"/>
            <a:ext cx="938833" cy="65232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3347" y="3923838"/>
            <a:ext cx="944962" cy="6523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7751" y="3952991"/>
            <a:ext cx="944962" cy="6523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2977" y="3916896"/>
            <a:ext cx="870223" cy="6523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7422" y="3973044"/>
            <a:ext cx="944962" cy="65232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7523" y="838200"/>
            <a:ext cx="944962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9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815" y="238778"/>
            <a:ext cx="7313613" cy="599422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Introduction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21690"/>
            <a:ext cx="7622224" cy="5683909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latin typeface="+mn-lt"/>
              </a:rPr>
              <a:t>On performance day…</a:t>
            </a:r>
          </a:p>
          <a:p>
            <a:pPr marL="457200" lvl="1" indent="0">
              <a:buNone/>
            </a:pPr>
            <a:r>
              <a:rPr lang="en-US" altLang="zh-CN" sz="2400" baseline="0" dirty="0" smtClean="0">
                <a:latin typeface="+mn-lt"/>
              </a:rPr>
              <a:t>…“we finally got the notes, just in time!”</a:t>
            </a:r>
          </a:p>
          <a:p>
            <a:pPr marL="457200" lvl="1" indent="0">
              <a:buNone/>
            </a:pPr>
            <a:r>
              <a:rPr lang="en-US" altLang="zh-CN" sz="2400" dirty="0" smtClean="0">
                <a:latin typeface="+mn-lt"/>
              </a:rPr>
              <a:t>…every piece sounds like every other piece, just different words and music</a:t>
            </a:r>
          </a:p>
          <a:p>
            <a:r>
              <a:rPr lang="en-US" altLang="zh-CN" sz="2800" baseline="0" dirty="0" smtClean="0">
                <a:latin typeface="+mn-lt"/>
              </a:rPr>
              <a:t>Accurate pitch and accurate</a:t>
            </a:r>
            <a:r>
              <a:rPr lang="en-US" altLang="zh-CN" sz="2800" dirty="0" smtClean="0">
                <a:latin typeface="+mn-lt"/>
              </a:rPr>
              <a:t> rhythm…</a:t>
            </a:r>
          </a:p>
          <a:p>
            <a:pPr marL="457200" lvl="1" indent="0">
              <a:buNone/>
            </a:pPr>
            <a:r>
              <a:rPr lang="en-US" altLang="zh-CN" sz="2400" baseline="0" dirty="0" smtClean="0">
                <a:latin typeface="+mn-lt"/>
              </a:rPr>
              <a:t>…are extremely important</a:t>
            </a:r>
          </a:p>
          <a:p>
            <a:pPr marL="914400" lvl="2" indent="0">
              <a:buNone/>
            </a:pPr>
            <a:r>
              <a:rPr lang="en-US" altLang="zh-CN" sz="2400" dirty="0" smtClean="0">
                <a:latin typeface="+mn-lt"/>
              </a:rPr>
              <a:t>Poor pitch &amp; sloppy/inaccurate rhythm can destroy any good choral work</a:t>
            </a:r>
          </a:p>
          <a:p>
            <a:pPr marL="457200" lvl="1" indent="0">
              <a:buNone/>
            </a:pPr>
            <a:r>
              <a:rPr lang="en-US" altLang="zh-CN" sz="2400" baseline="0" dirty="0" smtClean="0">
                <a:latin typeface="+mn-lt"/>
              </a:rPr>
              <a:t>But…these</a:t>
            </a:r>
            <a:r>
              <a:rPr lang="en-US" altLang="zh-CN" sz="2400" dirty="0" smtClean="0">
                <a:latin typeface="+mn-lt"/>
              </a:rPr>
              <a:t> are</a:t>
            </a:r>
            <a:r>
              <a:rPr lang="en-US" altLang="zh-CN" sz="2400" baseline="0" dirty="0" smtClean="0">
                <a:latin typeface="+mn-lt"/>
              </a:rPr>
              <a:t> just</a:t>
            </a:r>
            <a:r>
              <a:rPr lang="en-US" altLang="zh-CN" sz="2400" dirty="0" smtClean="0">
                <a:latin typeface="+mn-lt"/>
              </a:rPr>
              <a:t> the start</a:t>
            </a:r>
          </a:p>
          <a:p>
            <a:pPr marL="463550" lvl="0" indent="-341313"/>
            <a:r>
              <a:rPr lang="en-US" altLang="zh-CN" sz="2800" dirty="0" smtClean="0">
                <a:latin typeface="+mn-lt"/>
              </a:rPr>
              <a:t>Question today: how we do go </a:t>
            </a:r>
            <a:r>
              <a:rPr lang="en-US" altLang="zh-CN" sz="2800" i="1" dirty="0" smtClean="0">
                <a:latin typeface="+mn-lt"/>
              </a:rPr>
              <a:t>beyond</a:t>
            </a:r>
            <a:r>
              <a:rPr lang="en-US" altLang="zh-CN" sz="2800" dirty="0" smtClean="0">
                <a:latin typeface="+mn-lt"/>
              </a:rPr>
              <a:t> P &amp; R…</a:t>
            </a:r>
          </a:p>
          <a:p>
            <a:pPr marL="573087" lvl="1" indent="0">
              <a:buNone/>
            </a:pPr>
            <a:r>
              <a:rPr lang="en-US" altLang="zh-CN" sz="2400" dirty="0" smtClean="0">
                <a:latin typeface="+mn-lt"/>
              </a:rPr>
              <a:t>…to help make our performances compelling?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84836">
            <a:off x="6840037" y="1169921"/>
            <a:ext cx="956437" cy="8519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41664">
            <a:off x="7063048" y="2459665"/>
            <a:ext cx="1583326" cy="9620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48997">
            <a:off x="523521" y="96090"/>
            <a:ext cx="1279176" cy="9338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173788">
            <a:off x="5224659" y="4320683"/>
            <a:ext cx="911720" cy="7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39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313613" cy="685800"/>
          </a:xfrm>
        </p:spPr>
        <p:txBody>
          <a:bodyPr/>
          <a:lstStyle/>
          <a:p>
            <a:r>
              <a:rPr lang="en-US" dirty="0" smtClean="0"/>
              <a:t>The Eel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200400" y="896815"/>
            <a:ext cx="2960944" cy="441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0" y="896815"/>
            <a:ext cx="2718289" cy="198614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idx="4294967295"/>
          </p:nvPr>
        </p:nvSpPr>
        <p:spPr>
          <a:xfrm>
            <a:off x="304800" y="1374448"/>
            <a:ext cx="7313613" cy="4721552"/>
          </a:xfrm>
        </p:spPr>
        <p:txBody>
          <a:bodyPr/>
          <a:lstStyle/>
          <a:p>
            <a:r>
              <a:rPr lang="en-US" dirty="0" smtClean="0"/>
              <a:t>Text</a:t>
            </a:r>
          </a:p>
          <a:p>
            <a:r>
              <a:rPr lang="en-US" dirty="0" smtClean="0"/>
              <a:t>Word play:</a:t>
            </a:r>
          </a:p>
          <a:p>
            <a:pPr lvl="1"/>
            <a:r>
              <a:rPr lang="en-US" dirty="0" smtClean="0"/>
              <a:t>“eels” “meals”</a:t>
            </a:r>
          </a:p>
          <a:p>
            <a:pPr lvl="1"/>
            <a:r>
              <a:rPr lang="en-US" dirty="0" smtClean="0"/>
              <a:t>“feels” “</a:t>
            </a:r>
            <a:r>
              <a:rPr lang="en-US" dirty="0" err="1" smtClean="0"/>
              <a:t>Eeew</a:t>
            </a:r>
            <a:endParaRPr lang="en-US" dirty="0" smtClean="0"/>
          </a:p>
          <a:p>
            <a:pPr lvl="0"/>
            <a:r>
              <a:rPr lang="en-US" dirty="0" smtClean="0"/>
              <a:t>Melody</a:t>
            </a:r>
          </a:p>
          <a:p>
            <a:pPr lvl="1"/>
            <a:r>
              <a:rPr lang="en-US" dirty="0" smtClean="0"/>
              <a:t>Slithering?</a:t>
            </a:r>
          </a:p>
          <a:p>
            <a:pPr lvl="0"/>
            <a:r>
              <a:rPr lang="en-US" dirty="0" smtClean="0"/>
              <a:t>Accompaniment</a:t>
            </a:r>
          </a:p>
          <a:p>
            <a:pPr lvl="1"/>
            <a:r>
              <a:rPr lang="en-US" dirty="0" smtClean="0"/>
              <a:t>Slithering?</a:t>
            </a:r>
          </a:p>
          <a:p>
            <a:pPr lvl="0"/>
            <a:r>
              <a:rPr lang="en-US" dirty="0" smtClean="0"/>
              <a:t>Final surprise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152087">
            <a:off x="818043" y="235582"/>
            <a:ext cx="1342459" cy="950280"/>
          </a:xfrm>
          <a:prstGeom prst="rect">
            <a:avLst/>
          </a:prstGeom>
        </p:spPr>
      </p:pic>
      <p:pic>
        <p:nvPicPr>
          <p:cNvPr id="3" name="MwCX3ShdaLI"/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6518941" y="3453495"/>
            <a:ext cx="2207905" cy="186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56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313613" cy="868362"/>
          </a:xfrm>
        </p:spPr>
        <p:txBody>
          <a:bodyPr/>
          <a:lstStyle/>
          <a:p>
            <a:r>
              <a:rPr lang="en-US" dirty="0" smtClean="0"/>
              <a:t>O </a:t>
            </a:r>
            <a:r>
              <a:rPr lang="en-US" dirty="0" err="1" smtClean="0"/>
              <a:t>Vos</a:t>
            </a:r>
            <a:r>
              <a:rPr lang="en-US" dirty="0" smtClean="0"/>
              <a:t> </a:t>
            </a:r>
            <a:r>
              <a:rPr lang="en-US" dirty="0" err="1" smtClean="0"/>
              <a:t>Omnes</a:t>
            </a:r>
            <a:r>
              <a:rPr lang="en-US" dirty="0" smtClean="0"/>
              <a:t> (opening)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048000" y="1546686"/>
            <a:ext cx="5638800" cy="300421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457200" y="1020762"/>
            <a:ext cx="7313613" cy="4056062"/>
          </a:xfrm>
        </p:spPr>
        <p:txBody>
          <a:bodyPr/>
          <a:lstStyle/>
          <a:p>
            <a:r>
              <a:rPr lang="en-US" dirty="0" smtClean="0"/>
              <a:t>Meter?</a:t>
            </a:r>
          </a:p>
          <a:p>
            <a:r>
              <a:rPr lang="en-US" dirty="0" smtClean="0"/>
              <a:t>Melodic shape</a:t>
            </a:r>
          </a:p>
          <a:p>
            <a:r>
              <a:rPr lang="en-US" dirty="0" smtClean="0"/>
              <a:t>Style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08956">
            <a:off x="7562424" y="208689"/>
            <a:ext cx="745025" cy="1195408"/>
          </a:xfrm>
          <a:prstGeom prst="rect">
            <a:avLst/>
          </a:prstGeom>
        </p:spPr>
      </p:pic>
      <p:pic>
        <p:nvPicPr>
          <p:cNvPr id="7" name="kUvu0aVcA-I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990600" y="4845510"/>
            <a:ext cx="269240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13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313613" cy="868362"/>
          </a:xfrm>
        </p:spPr>
        <p:txBody>
          <a:bodyPr/>
          <a:lstStyle/>
          <a:p>
            <a:r>
              <a:rPr lang="en-US" dirty="0" smtClean="0"/>
              <a:t>O </a:t>
            </a:r>
            <a:r>
              <a:rPr lang="en-US" dirty="0" err="1" smtClean="0"/>
              <a:t>Vos</a:t>
            </a:r>
            <a:r>
              <a:rPr lang="en-US" dirty="0" smtClean="0"/>
              <a:t> 7-12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0484" y="225135"/>
            <a:ext cx="951058" cy="1310754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048000" y="1636698"/>
            <a:ext cx="5764242" cy="4389438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152400" y="1020762"/>
            <a:ext cx="7313613" cy="4056062"/>
          </a:xfrm>
        </p:spPr>
        <p:txBody>
          <a:bodyPr/>
          <a:lstStyle/>
          <a:p>
            <a:r>
              <a:rPr lang="en-US" dirty="0" smtClean="0"/>
              <a:t>What is going on here?</a:t>
            </a:r>
          </a:p>
          <a:p>
            <a:r>
              <a:rPr lang="en-US" dirty="0" smtClean="0"/>
              <a:t>Chord balance</a:t>
            </a:r>
          </a:p>
          <a:p>
            <a:r>
              <a:rPr lang="en-US" dirty="0" smtClean="0"/>
              <a:t>Dynamics </a:t>
            </a:r>
          </a:p>
          <a:p>
            <a:r>
              <a:rPr lang="en-US" dirty="0" smtClean="0"/>
              <a:t>Text nuance?</a:t>
            </a:r>
          </a:p>
        </p:txBody>
      </p:sp>
      <p:pic>
        <p:nvPicPr>
          <p:cNvPr id="6" name="kUvu0aVcA-I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28600" y="4346575"/>
            <a:ext cx="2514600" cy="141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31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954" y="152400"/>
            <a:ext cx="7313613" cy="609600"/>
          </a:xfrm>
        </p:spPr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rgbClr val="FF0000"/>
                </a:solidFill>
                <a:latin typeface="Goudy Old Style"/>
                <a:ea typeface="+mn-ea"/>
                <a:cs typeface="+mn-cs"/>
              </a:rPr>
              <a:t/>
            </a:r>
            <a:br>
              <a:rPr lang="en-US" sz="1800" b="0" dirty="0">
                <a:solidFill>
                  <a:srgbClr val="FF0000"/>
                </a:solidFill>
                <a:latin typeface="Goudy Old Style"/>
                <a:ea typeface="+mn-ea"/>
                <a:cs typeface="+mn-cs"/>
              </a:rPr>
            </a:br>
            <a:r>
              <a:rPr lang="en-US" dirty="0" smtClean="0"/>
              <a:t>O </a:t>
            </a:r>
            <a:r>
              <a:rPr lang="en-US" dirty="0" err="1" smtClean="0"/>
              <a:t>Vos</a:t>
            </a:r>
            <a:r>
              <a:rPr lang="en-US" dirty="0" smtClean="0"/>
              <a:t> 13-24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420" y="1630362"/>
            <a:ext cx="7237413" cy="5227638"/>
          </a:xfrm>
        </p:spPr>
        <p:txBody>
          <a:bodyPr/>
          <a:lstStyle/>
          <a:p>
            <a:r>
              <a:rPr lang="en-US" dirty="0" smtClean="0"/>
              <a:t>F-M-B</a:t>
            </a:r>
            <a:r>
              <a:rPr lang="en-US" baseline="0" dirty="0" smtClean="0"/>
              <a:t> </a:t>
            </a:r>
            <a:endParaRPr lang="en-US" sz="1800" b="0" dirty="0">
              <a:solidFill>
                <a:srgbClr val="FF0000"/>
              </a:solidFill>
              <a:latin typeface="Goudy Old Style"/>
              <a:ea typeface="+mn-ea"/>
              <a:cs typeface="+mn-cs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SzTx/>
              <a:buNone/>
            </a:pPr>
            <a:endParaRPr lang="en-US" sz="1800" b="0" dirty="0">
              <a:solidFill>
                <a:srgbClr val="FF0000"/>
              </a:solidFill>
              <a:latin typeface="Goudy Old Style"/>
              <a:ea typeface="+mn-ea"/>
              <a:cs typeface="+mn-cs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SzTx/>
              <a:buNone/>
            </a:pPr>
            <a:endParaRPr lang="en-US" sz="1800" b="0" dirty="0">
              <a:solidFill>
                <a:srgbClr val="FF0000"/>
              </a:solidFill>
              <a:latin typeface="Goudy Old Style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279357">
            <a:off x="966409" y="67127"/>
            <a:ext cx="951058" cy="13107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5697" y="1020762"/>
            <a:ext cx="3507885" cy="5075238"/>
          </a:xfrm>
          <a:prstGeom prst="rect">
            <a:avLst/>
          </a:prstGeom>
        </p:spPr>
      </p:pic>
      <p:pic>
        <p:nvPicPr>
          <p:cNvPr id="5" name="kUvu0aVcA-I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654356" y="3505200"/>
            <a:ext cx="3124200" cy="17573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33460" y="119321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0800" y="1639166"/>
            <a:ext cx="408467" cy="4999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7574" y="1213196"/>
            <a:ext cx="408467" cy="4999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91172" y="4383620"/>
            <a:ext cx="408467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32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13613" cy="762000"/>
          </a:xfrm>
        </p:spPr>
        <p:txBody>
          <a:bodyPr/>
          <a:lstStyle/>
          <a:p>
            <a:r>
              <a:rPr lang="en-US" dirty="0" smtClean="0"/>
              <a:t>O </a:t>
            </a:r>
            <a:r>
              <a:rPr lang="en-US" dirty="0" err="1" smtClean="0"/>
              <a:t>Vos</a:t>
            </a:r>
            <a:r>
              <a:rPr lang="en-US" dirty="0" smtClean="0"/>
              <a:t> 66-73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0372"/>
            <a:ext cx="7313613" cy="4056062"/>
          </a:xfrm>
        </p:spPr>
        <p:txBody>
          <a:bodyPr/>
          <a:lstStyle/>
          <a:p>
            <a:r>
              <a:rPr lang="en-US" dirty="0" smtClean="0"/>
              <a:t>What is happening here?</a:t>
            </a:r>
          </a:p>
          <a:p>
            <a:r>
              <a:rPr lang="en-US" dirty="0"/>
              <a:t>Dynamics </a:t>
            </a:r>
            <a:endParaRPr lang="en-US" dirty="0" smtClean="0"/>
          </a:p>
          <a:p>
            <a:r>
              <a:rPr lang="en-US" dirty="0" smtClean="0"/>
              <a:t>Melody to end: F-M-B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4290" y="106623"/>
            <a:ext cx="951058" cy="13107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200" y="1295400"/>
            <a:ext cx="3795555" cy="508206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 rot="21025776">
            <a:off x="6039530" y="4041942"/>
            <a:ext cx="701092" cy="22173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5400" y="4723533"/>
            <a:ext cx="920576" cy="4755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2977" y="4396615"/>
            <a:ext cx="920576" cy="4755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9151" y="1207028"/>
            <a:ext cx="304289" cy="4755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39569">
            <a:off x="5237380" y="3709339"/>
            <a:ext cx="1246674" cy="4755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9298" y="3671417"/>
            <a:ext cx="304826" cy="4755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2698" y="3747438"/>
            <a:ext cx="304826" cy="475529"/>
          </a:xfrm>
          <a:prstGeom prst="rect">
            <a:avLst/>
          </a:prstGeom>
        </p:spPr>
      </p:pic>
      <p:pic>
        <p:nvPicPr>
          <p:cNvPr id="15" name="kUvu0aVcA-I"/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529550" y="3836431"/>
            <a:ext cx="2616359" cy="147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53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304" y="222651"/>
            <a:ext cx="7313613" cy="868362"/>
          </a:xfrm>
        </p:spPr>
        <p:txBody>
          <a:bodyPr/>
          <a:lstStyle/>
          <a:p>
            <a:r>
              <a:rPr lang="en-US" dirty="0" err="1" smtClean="0"/>
              <a:t>Rotala</a:t>
            </a:r>
            <a:r>
              <a:rPr lang="en-US" dirty="0" smtClean="0"/>
              <a:t> (round dance)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 rot="20921549">
            <a:off x="512924" y="374862"/>
            <a:ext cx="1491464" cy="11943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68340">
            <a:off x="7231734" y="463030"/>
            <a:ext cx="1340336" cy="9487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5200" y="1604526"/>
            <a:ext cx="3810000" cy="4987395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idx="4294967295"/>
          </p:nvPr>
        </p:nvSpPr>
        <p:spPr>
          <a:xfrm>
            <a:off x="410307" y="1604526"/>
            <a:ext cx="7872610" cy="4720074"/>
          </a:xfrm>
        </p:spPr>
        <p:txBody>
          <a:bodyPr/>
          <a:lstStyle/>
          <a:p>
            <a:r>
              <a:rPr lang="en-US" dirty="0" smtClean="0"/>
              <a:t>Overall shape?</a:t>
            </a:r>
          </a:p>
          <a:p>
            <a:endParaRPr lang="en-US" dirty="0"/>
          </a:p>
          <a:p>
            <a:r>
              <a:rPr lang="en-US" dirty="0" smtClean="0"/>
              <a:t>Ostinato purpose?</a:t>
            </a:r>
          </a:p>
          <a:p>
            <a:pPr lvl="1"/>
            <a:r>
              <a:rPr lang="en-US" dirty="0" smtClean="0"/>
              <a:t>B.15?</a:t>
            </a:r>
          </a:p>
          <a:p>
            <a:r>
              <a:rPr lang="en-US" dirty="0" smtClean="0"/>
              <a:t>B.6 balance</a:t>
            </a:r>
          </a:p>
        </p:txBody>
      </p:sp>
      <p:pic>
        <p:nvPicPr>
          <p:cNvPr id="8" name="OXBCYib3Px4"/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1302671" y="2044076"/>
            <a:ext cx="1608667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47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313613" cy="563562"/>
          </a:xfrm>
        </p:spPr>
        <p:txBody>
          <a:bodyPr/>
          <a:lstStyle/>
          <a:p>
            <a:r>
              <a:rPr lang="en-US" dirty="0" err="1" smtClean="0"/>
              <a:t>Rotala</a:t>
            </a:r>
            <a:r>
              <a:rPr lang="en-US" dirty="0" smtClean="0"/>
              <a:t> b.58-66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81400" y="1082872"/>
            <a:ext cx="5107667" cy="4434225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152400" y="1769330"/>
            <a:ext cx="7313613" cy="4056062"/>
          </a:xfrm>
        </p:spPr>
        <p:txBody>
          <a:bodyPr/>
          <a:lstStyle/>
          <a:p>
            <a:r>
              <a:rPr lang="en-US" dirty="0" smtClean="0"/>
              <a:t>F-M-B?</a:t>
            </a:r>
          </a:p>
          <a:p>
            <a:pPr lvl="1"/>
            <a:r>
              <a:rPr lang="en-US" dirty="0" smtClean="0"/>
              <a:t>Soprano?</a:t>
            </a:r>
          </a:p>
          <a:p>
            <a:pPr lvl="1"/>
            <a:r>
              <a:rPr lang="en-US" dirty="0" smtClean="0"/>
              <a:t>Or Bass?</a:t>
            </a:r>
          </a:p>
          <a:p>
            <a:r>
              <a:rPr lang="en-US" dirty="0" smtClean="0"/>
              <a:t>Melodic</a:t>
            </a:r>
            <a:r>
              <a:rPr lang="en-US" baseline="0" dirty="0" smtClean="0"/>
              <a:t> shape?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25467">
            <a:off x="609600" y="301064"/>
            <a:ext cx="1197928" cy="94158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943600" y="1145374"/>
            <a:ext cx="609600" cy="42314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800" y="4572000"/>
            <a:ext cx="835224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61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Rotala</a:t>
            </a:r>
            <a:r>
              <a:rPr lang="en-US" dirty="0" smtClean="0"/>
              <a:t> b.73-78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7313613" cy="4056062"/>
          </a:xfrm>
        </p:spPr>
        <p:txBody>
          <a:bodyPr/>
          <a:lstStyle/>
          <a:p>
            <a:r>
              <a:rPr lang="en-US" dirty="0" smtClean="0"/>
              <a:t>What is going on?</a:t>
            </a:r>
          </a:p>
          <a:p>
            <a:r>
              <a:rPr lang="en-US" dirty="0" smtClean="0"/>
              <a:t>F-M-B</a:t>
            </a:r>
          </a:p>
          <a:p>
            <a:pPr lvl="1"/>
            <a:r>
              <a:rPr lang="en-US" dirty="0" smtClean="0"/>
              <a:t>Soprano?</a:t>
            </a:r>
          </a:p>
          <a:p>
            <a:pPr lvl="1"/>
            <a:r>
              <a:rPr lang="en-US" dirty="0" smtClean="0"/>
              <a:t>Or Bass?</a:t>
            </a:r>
          </a:p>
          <a:p>
            <a:r>
              <a:rPr lang="en-US" dirty="0" smtClean="0"/>
              <a:t>Chord balance</a:t>
            </a:r>
          </a:p>
          <a:p>
            <a:r>
              <a:rPr lang="en-US" dirty="0" smtClean="0"/>
              <a:t>Melodic shape</a:t>
            </a:r>
          </a:p>
          <a:p>
            <a:r>
              <a:rPr lang="en-US" dirty="0" smtClean="0"/>
              <a:t>High drama!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49269">
            <a:off x="7056037" y="271800"/>
            <a:ext cx="1487487" cy="13312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9123" y="1827103"/>
            <a:ext cx="4708889" cy="40960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8349" y="3228915"/>
            <a:ext cx="835224" cy="6462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3568" y="1836897"/>
            <a:ext cx="835224" cy="6462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314891">
            <a:off x="7393266" y="2666978"/>
            <a:ext cx="1129116" cy="6462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95333">
            <a:off x="6163119" y="4565959"/>
            <a:ext cx="1407689" cy="6462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0174" y="4565958"/>
            <a:ext cx="1087600" cy="84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97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313613" cy="639762"/>
          </a:xfrm>
        </p:spPr>
        <p:txBody>
          <a:bodyPr/>
          <a:lstStyle/>
          <a:p>
            <a:r>
              <a:rPr lang="en-US" dirty="0" smtClean="0"/>
              <a:t>Shenandoah verse 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305800" cy="5257800"/>
          </a:xfrm>
        </p:spPr>
        <p:txBody>
          <a:bodyPr/>
          <a:lstStyle/>
          <a:p>
            <a:r>
              <a:rPr lang="en-US" dirty="0" smtClean="0"/>
              <a:t>What is going on?</a:t>
            </a:r>
          </a:p>
          <a:p>
            <a:r>
              <a:rPr lang="en-US" dirty="0" smtClean="0"/>
              <a:t>Melodic shape</a:t>
            </a:r>
          </a:p>
          <a:p>
            <a:r>
              <a:rPr lang="en-US" dirty="0" smtClean="0"/>
              <a:t>Textual expression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1485900"/>
            <a:ext cx="5460398" cy="304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12637">
            <a:off x="353859" y="322632"/>
            <a:ext cx="1369548" cy="1369548"/>
          </a:xfrm>
          <a:prstGeom prst="rect">
            <a:avLst/>
          </a:prstGeom>
        </p:spPr>
      </p:pic>
      <p:pic>
        <p:nvPicPr>
          <p:cNvPr id="6" name="BBiP_kDI-Ak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914400" y="4953000"/>
            <a:ext cx="2514600" cy="141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79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8538" y="76200"/>
            <a:ext cx="7313613" cy="868362"/>
          </a:xfrm>
        </p:spPr>
        <p:txBody>
          <a:bodyPr/>
          <a:lstStyle/>
          <a:p>
            <a:r>
              <a:rPr lang="en-US" dirty="0" smtClean="0"/>
              <a:t>Shenandoah vs</a:t>
            </a:r>
            <a:r>
              <a:rPr lang="en-US" baseline="0" dirty="0" smtClean="0"/>
              <a:t> 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3400" y="0"/>
            <a:ext cx="1597290" cy="15972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F-M-B</a:t>
            </a:r>
          </a:p>
          <a:p>
            <a:r>
              <a:rPr lang="en-US" dirty="0" smtClean="0"/>
              <a:t>Melodic shape</a:t>
            </a:r>
          </a:p>
          <a:p>
            <a:r>
              <a:rPr lang="en-US" dirty="0" smtClean="0"/>
              <a:t>Background shape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2929" y="1182020"/>
            <a:ext cx="3481714" cy="516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53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313613" cy="8382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Introduction continued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99" y="1295400"/>
            <a:ext cx="7313613" cy="5105400"/>
          </a:xfrm>
        </p:spPr>
        <p:txBody>
          <a:bodyPr/>
          <a:lstStyle/>
          <a:p>
            <a:r>
              <a:rPr lang="en-US" dirty="0" smtClean="0"/>
              <a:t>Whose job?</a:t>
            </a:r>
          </a:p>
          <a:p>
            <a:pPr lvl="1"/>
            <a:r>
              <a:rPr lang="en-US" dirty="0" smtClean="0"/>
              <a:t>It is our job, the conductor!</a:t>
            </a:r>
          </a:p>
          <a:p>
            <a:pPr lvl="1"/>
            <a:r>
              <a:rPr lang="en-US" dirty="0" smtClean="0"/>
              <a:t>No short cut…</a:t>
            </a:r>
          </a:p>
          <a:p>
            <a:pPr marL="914400" lvl="2" indent="0">
              <a:buNone/>
            </a:pPr>
            <a:r>
              <a:rPr lang="en-US" dirty="0" smtClean="0"/>
              <a:t>…to careful score study and understanding</a:t>
            </a:r>
          </a:p>
          <a:p>
            <a:pPr lvl="1"/>
            <a:r>
              <a:rPr lang="en-US" dirty="0" smtClean="0"/>
              <a:t>WE have to do the work 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Our choirs will rise only to the level that we push</a:t>
            </a:r>
          </a:p>
          <a:p>
            <a:r>
              <a:rPr lang="en-US" dirty="0" smtClean="0"/>
              <a:t>What </a:t>
            </a:r>
            <a:r>
              <a:rPr lang="en-US" i="1" dirty="0" smtClean="0"/>
              <a:t>is</a:t>
            </a:r>
            <a:r>
              <a:rPr lang="en-US" dirty="0" smtClean="0"/>
              <a:t> that work?</a:t>
            </a:r>
          </a:p>
          <a:p>
            <a:pPr lvl="1"/>
            <a:r>
              <a:rPr lang="en-US" dirty="0" smtClean="0"/>
              <a:t>Discover</a:t>
            </a:r>
            <a:r>
              <a:rPr lang="en-US" baseline="0" dirty="0" smtClean="0"/>
              <a:t> the expressive elements</a:t>
            </a:r>
          </a:p>
          <a:p>
            <a:pPr lvl="1"/>
            <a:r>
              <a:rPr lang="en-US" dirty="0" smtClean="0"/>
              <a:t>Help our choirs sing those elements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287" y="937848"/>
            <a:ext cx="719389" cy="8850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07135">
            <a:off x="6850394" y="1936618"/>
            <a:ext cx="1304925" cy="876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05806">
            <a:off x="5407266" y="3112097"/>
            <a:ext cx="973528" cy="109292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973181" y="1867055"/>
            <a:ext cx="1059350" cy="8147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046976" y="1937393"/>
            <a:ext cx="762000" cy="6740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121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9555"/>
            <a:ext cx="1597290" cy="15972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708" y="152400"/>
            <a:ext cx="7313613" cy="685800"/>
          </a:xfrm>
        </p:spPr>
        <p:txBody>
          <a:bodyPr/>
          <a:lstStyle/>
          <a:p>
            <a:r>
              <a:rPr lang="en-US" dirty="0" smtClean="0"/>
              <a:t>Shenandoah vs 1 reprise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877" y="1371600"/>
            <a:ext cx="7696200" cy="4800600"/>
          </a:xfrm>
        </p:spPr>
        <p:txBody>
          <a:bodyPr/>
          <a:lstStyle/>
          <a:p>
            <a:r>
              <a:rPr lang="en-US" dirty="0" smtClean="0"/>
              <a:t>What is going on now?</a:t>
            </a:r>
          </a:p>
          <a:p>
            <a:r>
              <a:rPr lang="en-US" dirty="0" smtClean="0"/>
              <a:t>F-M-B?</a:t>
            </a:r>
          </a:p>
          <a:p>
            <a:pPr lvl="1"/>
            <a:r>
              <a:rPr lang="en-US" dirty="0" smtClean="0"/>
              <a:t>F in canon!</a:t>
            </a:r>
          </a:p>
          <a:p>
            <a:r>
              <a:rPr lang="en-US" dirty="0" smtClean="0"/>
              <a:t>Balance of parts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5126" y="874500"/>
            <a:ext cx="3857951" cy="579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357371">
            <a:off x="6639033" y="1819214"/>
            <a:ext cx="398495" cy="4521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7275" y="983502"/>
            <a:ext cx="603556" cy="5913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1365737"/>
            <a:ext cx="603556" cy="5913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8479" y="4545211"/>
            <a:ext cx="603556" cy="5913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4173" y="3768968"/>
            <a:ext cx="603556" cy="5913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0994" y="4100949"/>
            <a:ext cx="603556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76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5862"/>
            <a:ext cx="7313613" cy="868362"/>
          </a:xfrm>
        </p:spPr>
        <p:txBody>
          <a:bodyPr/>
          <a:lstStyle/>
          <a:p>
            <a:r>
              <a:rPr lang="en-US" dirty="0" err="1" smtClean="0"/>
              <a:t>Nyon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19203">
            <a:off x="1532439" y="219094"/>
            <a:ext cx="1376073" cy="16076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793" y="1861115"/>
            <a:ext cx="7313613" cy="4056062"/>
          </a:xfrm>
        </p:spPr>
        <p:txBody>
          <a:bodyPr/>
          <a:lstStyle/>
          <a:p>
            <a:r>
              <a:rPr lang="en-US" dirty="0" smtClean="0"/>
              <a:t>What is going on?</a:t>
            </a:r>
          </a:p>
          <a:p>
            <a:pPr lvl="1"/>
            <a:r>
              <a:rPr lang="en-US" dirty="0" smtClean="0"/>
              <a:t>Five separate lines!</a:t>
            </a:r>
          </a:p>
          <a:p>
            <a:r>
              <a:rPr lang="en-US" dirty="0" smtClean="0"/>
              <a:t>F-M-B</a:t>
            </a:r>
          </a:p>
          <a:p>
            <a:r>
              <a:rPr lang="en-US" dirty="0" smtClean="0"/>
              <a:t>How to shape each part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874224"/>
            <a:ext cx="4036766" cy="28985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3400" y="3889146"/>
            <a:ext cx="4102283" cy="29688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14800" y="10601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4800" y="1404374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93005" y="334489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29100" y="2975566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4800" y="171701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ZVHkA9oqeFU"/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914399" y="4213159"/>
            <a:ext cx="2135605" cy="184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66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667" y="256078"/>
            <a:ext cx="7313613" cy="868362"/>
          </a:xfrm>
        </p:spPr>
        <p:txBody>
          <a:bodyPr/>
          <a:lstStyle/>
          <a:p>
            <a:r>
              <a:rPr lang="en-US" dirty="0" err="1" smtClean="0"/>
              <a:t>Nyon</a:t>
            </a:r>
            <a:r>
              <a:rPr lang="en-US" dirty="0" smtClean="0"/>
              <a:t> b.39-40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7313613" cy="4056062"/>
          </a:xfrm>
        </p:spPr>
        <p:txBody>
          <a:bodyPr/>
          <a:lstStyle/>
          <a:p>
            <a:r>
              <a:rPr lang="en-US" dirty="0" smtClean="0"/>
              <a:t>What is going on here?</a:t>
            </a:r>
          </a:p>
          <a:p>
            <a:r>
              <a:rPr lang="en-US" dirty="0" smtClean="0"/>
              <a:t>Dynamics</a:t>
            </a:r>
          </a:p>
          <a:p>
            <a:r>
              <a:rPr lang="en-US" dirty="0" smtClean="0"/>
              <a:t>Vowel change</a:t>
            </a:r>
          </a:p>
          <a:p>
            <a:r>
              <a:rPr lang="en-US" dirty="0" smtClean="0"/>
              <a:t>“no vibrato”!</a:t>
            </a:r>
          </a:p>
          <a:p>
            <a:r>
              <a:rPr lang="en-US" dirty="0" smtClean="0"/>
              <a:t>Color 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27236">
            <a:off x="918097" y="301225"/>
            <a:ext cx="1412164" cy="13664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5119" y="2465046"/>
            <a:ext cx="5548096" cy="3630954"/>
          </a:xfrm>
          <a:prstGeom prst="rect">
            <a:avLst/>
          </a:prstGeom>
        </p:spPr>
      </p:pic>
      <p:pic>
        <p:nvPicPr>
          <p:cNvPr id="6" name="ZVHkA9oqeFU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671445" y="5220493"/>
            <a:ext cx="2362200" cy="132873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345861" y="2667000"/>
            <a:ext cx="2590800" cy="26500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3600" y="2270825"/>
            <a:ext cx="2816596" cy="4877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7000" y="3568254"/>
            <a:ext cx="493898" cy="39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3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313613" cy="868362"/>
          </a:xfrm>
        </p:spPr>
        <p:txBody>
          <a:bodyPr/>
          <a:lstStyle/>
          <a:p>
            <a:r>
              <a:rPr lang="en-US" dirty="0" smtClean="0"/>
              <a:t>John the Revelator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2173845"/>
            <a:ext cx="7313613" cy="4056062"/>
          </a:xfrm>
        </p:spPr>
        <p:txBody>
          <a:bodyPr/>
          <a:lstStyle/>
          <a:p>
            <a:r>
              <a:rPr lang="en-US" dirty="0" smtClean="0"/>
              <a:t>F-M-B?</a:t>
            </a:r>
          </a:p>
          <a:p>
            <a:r>
              <a:rPr lang="en-US" dirty="0" smtClean="0"/>
              <a:t>Style?</a:t>
            </a:r>
          </a:p>
          <a:p>
            <a:pPr lvl="1"/>
            <a:r>
              <a:rPr lang="en-US" dirty="0" smtClean="0"/>
              <a:t>Articulation marks…</a:t>
            </a:r>
          </a:p>
          <a:p>
            <a:pPr marL="914400" lvl="2" indent="0">
              <a:buNone/>
            </a:pPr>
            <a:r>
              <a:rPr lang="en-US" dirty="0" smtClean="0"/>
              <a:t>…literal or suggestive?</a:t>
            </a:r>
          </a:p>
          <a:p>
            <a:pPr lvl="1"/>
            <a:r>
              <a:rPr lang="en-US" dirty="0" smtClean="0"/>
              <a:t>Note lengths…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sz="2000" dirty="0" smtClean="0"/>
              <a:t>…literal or suggestive?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1606" y="1020762"/>
            <a:ext cx="4115594" cy="52091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47536">
            <a:off x="912262" y="637500"/>
            <a:ext cx="1071563" cy="1235630"/>
          </a:xfrm>
          <a:prstGeom prst="rect">
            <a:avLst/>
          </a:prstGeom>
        </p:spPr>
      </p:pic>
      <p:pic>
        <p:nvPicPr>
          <p:cNvPr id="6" name="NPrPW7KViYk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922469" y="5029200"/>
            <a:ext cx="2421467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26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17-32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99" y="2286000"/>
            <a:ext cx="7543800" cy="4572000"/>
          </a:xfrm>
        </p:spPr>
        <p:txBody>
          <a:bodyPr/>
          <a:lstStyle/>
          <a:p>
            <a:r>
              <a:rPr lang="en-US" dirty="0" smtClean="0"/>
              <a:t>Structure?</a:t>
            </a:r>
          </a:p>
          <a:p>
            <a:pPr lvl="1"/>
            <a:r>
              <a:rPr lang="en-US" dirty="0" smtClean="0"/>
              <a:t>Close refrain</a:t>
            </a:r>
          </a:p>
          <a:p>
            <a:pPr lvl="1"/>
            <a:r>
              <a:rPr lang="en-US" dirty="0" smtClean="0"/>
              <a:t>Begin vs 1</a:t>
            </a:r>
          </a:p>
          <a:p>
            <a:r>
              <a:rPr lang="en-US" dirty="0" smtClean="0"/>
              <a:t>Show closure?</a:t>
            </a:r>
          </a:p>
          <a:p>
            <a:r>
              <a:rPr lang="en-US" dirty="0" smtClean="0"/>
              <a:t>Show dialogue</a:t>
            </a:r>
          </a:p>
          <a:p>
            <a:r>
              <a:rPr lang="en-US" dirty="0" smtClean="0"/>
              <a:t>B.30-32</a:t>
            </a:r>
          </a:p>
          <a:p>
            <a:pPr lvl="1"/>
            <a:r>
              <a:rPr lang="en-US" dirty="0" smtClean="0"/>
              <a:t>Style inform?</a:t>
            </a:r>
          </a:p>
          <a:p>
            <a:pPr lvl="1"/>
            <a:r>
              <a:rPr lang="en-US" dirty="0" smtClean="0"/>
              <a:t>‘blue’ note?</a:t>
            </a:r>
          </a:p>
          <a:p>
            <a:pPr lvl="1"/>
            <a:r>
              <a:rPr lang="en-US" dirty="0" smtClean="0"/>
              <a:t>Lengths of whole notes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274" y="503238"/>
            <a:ext cx="1201016" cy="13412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1727665"/>
            <a:ext cx="2952757" cy="37628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1727665"/>
            <a:ext cx="2873861" cy="36816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2800" y="3962400"/>
            <a:ext cx="251142" cy="3962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3892" y="4127967"/>
            <a:ext cx="246910" cy="3962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6907" y="3639169"/>
            <a:ext cx="249958" cy="3962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3314" y="4172517"/>
            <a:ext cx="249958" cy="3962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30845" y="3646311"/>
            <a:ext cx="249958" cy="396274"/>
          </a:xfrm>
          <a:prstGeom prst="rect">
            <a:avLst/>
          </a:prstGeom>
        </p:spPr>
      </p:pic>
      <p:sp>
        <p:nvSpPr>
          <p:cNvPr id="12" name="Arc 11"/>
          <p:cNvSpPr/>
          <p:nvPr/>
        </p:nvSpPr>
        <p:spPr>
          <a:xfrm>
            <a:off x="5181600" y="1600200"/>
            <a:ext cx="533400" cy="1371600"/>
          </a:xfrm>
          <a:prstGeom prst="arc">
            <a:avLst>
              <a:gd name="adj1" fmla="val 16200000"/>
              <a:gd name="adj2" fmla="val 5023875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744723" y="3477034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Vs.1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31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313613" cy="868362"/>
          </a:xfrm>
        </p:spPr>
        <p:txBody>
          <a:bodyPr/>
          <a:lstStyle/>
          <a:p>
            <a:r>
              <a:rPr lang="en-US" dirty="0" smtClean="0"/>
              <a:t>John b.45-48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7313613" cy="4056062"/>
          </a:xfrm>
        </p:spPr>
        <p:txBody>
          <a:bodyPr/>
          <a:lstStyle/>
          <a:p>
            <a:r>
              <a:rPr lang="en-US" dirty="0" smtClean="0"/>
              <a:t>Drama in text: how to enhance</a:t>
            </a:r>
          </a:p>
          <a:p>
            <a:pPr lvl="1"/>
            <a:r>
              <a:rPr lang="en-US" dirty="0" smtClean="0"/>
              <a:t>Crowd demands</a:t>
            </a:r>
          </a:p>
          <a:p>
            <a:pPr lvl="1"/>
            <a:r>
              <a:rPr lang="en-US" dirty="0" smtClean="0"/>
              <a:t>Subtle/suave answer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36358"/>
            <a:ext cx="1201016" cy="13412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9090" y="3048000"/>
            <a:ext cx="5410955" cy="3048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1889631"/>
            <a:ext cx="993734" cy="3718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76600" y="2743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Question!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34567" y="274528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answer!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68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313613" cy="868362"/>
          </a:xfrm>
        </p:spPr>
        <p:txBody>
          <a:bodyPr/>
          <a:lstStyle/>
          <a:p>
            <a:r>
              <a:rPr lang="en-US" dirty="0" smtClean="0"/>
              <a:t>John b.54-65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7313613" cy="4056062"/>
          </a:xfrm>
        </p:spPr>
        <p:txBody>
          <a:bodyPr/>
          <a:lstStyle/>
          <a:p>
            <a:r>
              <a:rPr lang="en-US" dirty="0" smtClean="0"/>
              <a:t>What is going on here?</a:t>
            </a:r>
          </a:p>
          <a:p>
            <a:pPr lvl="1"/>
            <a:r>
              <a:rPr lang="en-US" dirty="0" smtClean="0"/>
              <a:t>Chorus is “vamping”</a:t>
            </a:r>
          </a:p>
          <a:p>
            <a:r>
              <a:rPr lang="en-US" dirty="0" smtClean="0"/>
              <a:t>F-M-B?</a:t>
            </a:r>
          </a:p>
          <a:p>
            <a:r>
              <a:rPr lang="en-US" dirty="0" smtClean="0"/>
              <a:t>How to shape?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28600"/>
            <a:ext cx="1201016" cy="13412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1606" y="1096962"/>
            <a:ext cx="3162678" cy="17038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9434" y="2983563"/>
            <a:ext cx="3138861" cy="18398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9360" y="4880960"/>
            <a:ext cx="3124924" cy="1769137"/>
          </a:xfrm>
          <a:prstGeom prst="rect">
            <a:avLst/>
          </a:prstGeom>
        </p:spPr>
      </p:pic>
      <p:pic>
        <p:nvPicPr>
          <p:cNvPr id="8" name="NPrPW7KViYk"/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529389" y="4218021"/>
            <a:ext cx="3124200" cy="1757363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781622" y="911165"/>
            <a:ext cx="1219200" cy="13716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03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313613" cy="868362"/>
          </a:xfrm>
        </p:spPr>
        <p:txBody>
          <a:bodyPr/>
          <a:lstStyle/>
          <a:p>
            <a:r>
              <a:rPr lang="en-US" dirty="0" smtClean="0"/>
              <a:t>In summary…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7313613" cy="4056062"/>
          </a:xfrm>
        </p:spPr>
        <p:txBody>
          <a:bodyPr/>
          <a:lstStyle/>
          <a:p>
            <a:r>
              <a:rPr lang="en-US" dirty="0" smtClean="0"/>
              <a:t>It is our great privilege to…</a:t>
            </a:r>
          </a:p>
          <a:p>
            <a:pPr marL="798513" lvl="2" indent="0">
              <a:buNone/>
            </a:pPr>
            <a:r>
              <a:rPr lang="en-US" dirty="0" smtClean="0"/>
              <a:t>…work with other musicians</a:t>
            </a:r>
          </a:p>
          <a:p>
            <a:pPr marL="798513" lvl="2" indent="0">
              <a:buNone/>
            </a:pPr>
            <a:r>
              <a:rPr lang="en-US" dirty="0" smtClean="0"/>
              <a:t>…interpret quality music</a:t>
            </a:r>
          </a:p>
          <a:p>
            <a:pPr marL="798513" lvl="2" indent="0">
              <a:buNone/>
            </a:pPr>
            <a:r>
              <a:rPr lang="en-US" dirty="0" smtClean="0"/>
              <a:t>…do the hard work of preparation</a:t>
            </a:r>
          </a:p>
          <a:p>
            <a:pPr marL="798513" lvl="2" indent="0">
              <a:buNone/>
            </a:pPr>
            <a:r>
              <a:rPr lang="en-US" dirty="0" smtClean="0"/>
              <a:t>…study the parts</a:t>
            </a:r>
          </a:p>
          <a:p>
            <a:pPr marL="798513" lvl="2" indent="0">
              <a:buNone/>
            </a:pPr>
            <a:r>
              <a:rPr lang="en-US" dirty="0" smtClean="0"/>
              <a:t>…understand the whole</a:t>
            </a:r>
          </a:p>
          <a:p>
            <a:pPr marL="798513" lvl="2" indent="0">
              <a:buNone/>
            </a:pPr>
            <a:r>
              <a:rPr lang="en-US" dirty="0" smtClean="0"/>
              <a:t>…help our musicians ‘get it’</a:t>
            </a:r>
          </a:p>
          <a:p>
            <a:pPr marL="798513" lvl="2" indent="0">
              <a:buNone/>
            </a:pPr>
            <a:r>
              <a:rPr lang="en-US" dirty="0" smtClean="0"/>
              <a:t>…enrich the lives of our musicians and audiences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14450">
            <a:off x="6812364" y="590549"/>
            <a:ext cx="2237695" cy="1257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26204">
            <a:off x="3141443" y="4692650"/>
            <a:ext cx="2924175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29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21134">
            <a:off x="2441537" y="688374"/>
            <a:ext cx="3975404" cy="2814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89324">
            <a:off x="2667000" y="3949858"/>
            <a:ext cx="3121423" cy="21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19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</a:t>
            </a:r>
            <a:r>
              <a:rPr lang="en-US" baseline="0" dirty="0" smtClean="0"/>
              <a:t> </a:t>
            </a:r>
            <a:r>
              <a:rPr lang="en-US" i="1" baseline="0" dirty="0" smtClean="0"/>
              <a:t>not</a:t>
            </a:r>
            <a:r>
              <a:rPr lang="en-US" baseline="0" dirty="0" smtClean="0"/>
              <a:t> talk about…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Facial expression</a:t>
            </a:r>
          </a:p>
          <a:p>
            <a:r>
              <a:rPr lang="en-US" dirty="0"/>
              <a:t>Memory or not memory</a:t>
            </a:r>
          </a:p>
          <a:p>
            <a:r>
              <a:rPr lang="en-US" dirty="0" smtClean="0"/>
              <a:t>Choreography/dance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32019"/>
            <a:ext cx="1414395" cy="11278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30100">
            <a:off x="5764452" y="1758731"/>
            <a:ext cx="1095171" cy="9600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086665">
            <a:off x="4958559" y="3134362"/>
            <a:ext cx="87783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53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will talk about…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4894262"/>
          </a:xfrm>
        </p:spPr>
        <p:txBody>
          <a:bodyPr/>
          <a:lstStyle/>
          <a:p>
            <a:r>
              <a:rPr lang="en-US" dirty="0" smtClean="0"/>
              <a:t>Melody</a:t>
            </a:r>
          </a:p>
          <a:p>
            <a:r>
              <a:rPr lang="en-US" dirty="0" smtClean="0"/>
              <a:t>Harmony</a:t>
            </a:r>
          </a:p>
          <a:p>
            <a:r>
              <a:rPr lang="en-US" dirty="0" smtClean="0"/>
              <a:t>Rhythm</a:t>
            </a:r>
          </a:p>
          <a:p>
            <a:r>
              <a:rPr lang="en-US" dirty="0" smtClean="0"/>
              <a:t>Dynamics</a:t>
            </a:r>
          </a:p>
          <a:p>
            <a:r>
              <a:rPr lang="en-US" dirty="0" smtClean="0"/>
              <a:t>Text</a:t>
            </a:r>
          </a:p>
          <a:p>
            <a:r>
              <a:rPr lang="en-US" dirty="0" smtClean="0"/>
              <a:t>Balance</a:t>
            </a:r>
          </a:p>
          <a:p>
            <a:r>
              <a:rPr lang="en-US" dirty="0" smtClean="0"/>
              <a:t>Color</a:t>
            </a:r>
          </a:p>
          <a:p>
            <a:r>
              <a:rPr lang="en-US" dirty="0" smtClean="0"/>
              <a:t>Style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02" y="261327"/>
            <a:ext cx="1414395" cy="11278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20222">
            <a:off x="3650811" y="3847512"/>
            <a:ext cx="2225655" cy="13822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01437">
            <a:off x="5930901" y="1861661"/>
            <a:ext cx="2295525" cy="137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56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152399"/>
            <a:ext cx="7313613" cy="609601"/>
          </a:xfrm>
        </p:spPr>
        <p:txBody>
          <a:bodyPr/>
          <a:lstStyle/>
          <a:p>
            <a:r>
              <a:rPr lang="en-US" dirty="0" smtClean="0"/>
              <a:t>Basic principles: melody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 rot="21037994">
            <a:off x="111346" y="278709"/>
            <a:ext cx="1606109" cy="65865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914400" y="838201"/>
            <a:ext cx="7313613" cy="5486400"/>
          </a:xfrm>
        </p:spPr>
        <p:txBody>
          <a:bodyPr/>
          <a:lstStyle/>
          <a:p>
            <a:r>
              <a:rPr lang="en-US" dirty="0"/>
              <a:t>Phrase structure?</a:t>
            </a:r>
          </a:p>
          <a:p>
            <a:r>
              <a:rPr lang="en-US" dirty="0" smtClean="0"/>
              <a:t>Where is/are peak(s)?</a:t>
            </a:r>
          </a:p>
          <a:p>
            <a:r>
              <a:rPr lang="en-US" dirty="0" smtClean="0"/>
              <a:t>How to shape these phrases, make them musical?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621" y="2726223"/>
            <a:ext cx="6830378" cy="10574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3925" y="3912848"/>
            <a:ext cx="6858957" cy="9812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399" y="5138193"/>
            <a:ext cx="6878010" cy="1066949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5105400" y="5249562"/>
            <a:ext cx="2362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286604" y="5249562"/>
            <a:ext cx="1361596" cy="82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600200" y="5257800"/>
            <a:ext cx="1600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600200" y="3970313"/>
            <a:ext cx="1905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675185" y="3970313"/>
            <a:ext cx="364001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23526" y="2466093"/>
            <a:ext cx="2359356" cy="243861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6781800" y="3082801"/>
            <a:ext cx="228600" cy="228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23295" y="5489588"/>
            <a:ext cx="469433" cy="47552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83093" y="5421824"/>
            <a:ext cx="469433" cy="47552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64030" y="5407799"/>
            <a:ext cx="469433" cy="47552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5000" y="4108231"/>
            <a:ext cx="469433" cy="47552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24488" y="4119005"/>
            <a:ext cx="469433" cy="475529"/>
          </a:xfrm>
          <a:prstGeom prst="rect">
            <a:avLst/>
          </a:prstGeom>
        </p:spPr>
      </p:pic>
      <p:pic>
        <p:nvPicPr>
          <p:cNvPr id="31" name="W-efxkwEN6M"/>
          <p:cNvPicPr>
            <a:picLocks noRot="1" noChangeAspect="1"/>
          </p:cNvPicPr>
          <p:nvPr>
            <a:videoFile r:link="rId1"/>
          </p:nvPr>
        </p:nvPicPr>
        <p:blipFill>
          <a:blip r:embed="rId11"/>
          <a:stretch>
            <a:fillRect/>
          </a:stretch>
        </p:blipFill>
        <p:spPr>
          <a:xfrm>
            <a:off x="4913918" y="966799"/>
            <a:ext cx="1126046" cy="633401"/>
          </a:xfrm>
          <a:prstGeom prst="rect">
            <a:avLst/>
          </a:prstGeom>
        </p:spPr>
      </p:pic>
      <p:pic>
        <p:nvPicPr>
          <p:cNvPr id="35" name="Vhnb2GS8llo"/>
          <p:cNvPicPr>
            <a:picLocks noRot="1" noChangeAspect="1"/>
          </p:cNvPicPr>
          <p:nvPr>
            <a:videoFile r:link="rId2"/>
          </p:nvPr>
        </p:nvPicPr>
        <p:blipFill>
          <a:blip r:embed="rId11"/>
          <a:stretch>
            <a:fillRect/>
          </a:stretch>
        </p:blipFill>
        <p:spPr>
          <a:xfrm>
            <a:off x="6373963" y="966799"/>
            <a:ext cx="1169837" cy="658033"/>
          </a:xfrm>
          <a:prstGeom prst="rect">
            <a:avLst/>
          </a:prstGeom>
        </p:spPr>
      </p:pic>
      <p:cxnSp>
        <p:nvCxnSpPr>
          <p:cNvPr id="43" name="Elbow Connector 42"/>
          <p:cNvCxnSpPr/>
          <p:nvPr/>
        </p:nvCxnSpPr>
        <p:spPr>
          <a:xfrm rot="5400000">
            <a:off x="5358397" y="2918385"/>
            <a:ext cx="368299" cy="304800"/>
          </a:xfrm>
          <a:prstGeom prst="bentConnector3">
            <a:avLst>
              <a:gd name="adj1" fmla="val 998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657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228600"/>
            <a:ext cx="7313613" cy="411162"/>
          </a:xfrm>
        </p:spPr>
        <p:txBody>
          <a:bodyPr/>
          <a:lstStyle/>
          <a:p>
            <a:r>
              <a:rPr lang="en-US" dirty="0" smtClean="0"/>
              <a:t>Harmony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81126">
            <a:off x="68005" y="162889"/>
            <a:ext cx="1394305" cy="95092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90196"/>
            <a:ext cx="8001000" cy="5562600"/>
          </a:xfrm>
        </p:spPr>
        <p:txBody>
          <a:bodyPr/>
          <a:lstStyle/>
          <a:p>
            <a:r>
              <a:rPr lang="en-US" dirty="0" smtClean="0"/>
              <a:t>Dissonance…</a:t>
            </a:r>
          </a:p>
          <a:p>
            <a:pPr lvl="1"/>
            <a:r>
              <a:rPr lang="en-US" dirty="0" smtClean="0"/>
              <a:t>pushes music forward</a:t>
            </a:r>
          </a:p>
          <a:p>
            <a:r>
              <a:rPr lang="en-US" dirty="0" smtClean="0"/>
              <a:t>Consonance…</a:t>
            </a:r>
          </a:p>
          <a:p>
            <a:pPr lvl="1"/>
            <a:r>
              <a:rPr lang="en-US" dirty="0" smtClean="0"/>
              <a:t>lets music relax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7490" y="2819401"/>
            <a:ext cx="6387269" cy="3779838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810000" y="5257800"/>
            <a:ext cx="457200" cy="1073007"/>
          </a:xfrm>
          <a:prstGeom prst="ellipse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696" y="4104436"/>
            <a:ext cx="682811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0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58" y="137957"/>
            <a:ext cx="1396105" cy="9998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95505"/>
            <a:ext cx="7313613" cy="762000"/>
          </a:xfrm>
        </p:spPr>
        <p:txBody>
          <a:bodyPr/>
          <a:lstStyle/>
          <a:p>
            <a:r>
              <a:rPr lang="en-US" dirty="0" smtClean="0"/>
              <a:t>Chord balance in tonal music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536" y="1447800"/>
            <a:ext cx="7313613" cy="5410200"/>
          </a:xfrm>
        </p:spPr>
        <p:txBody>
          <a:bodyPr/>
          <a:lstStyle/>
          <a:p>
            <a:r>
              <a:rPr lang="en-US" dirty="0" smtClean="0"/>
              <a:t>Are all pitches equal???</a:t>
            </a:r>
          </a:p>
          <a:p>
            <a:r>
              <a:rPr lang="en-US" dirty="0" smtClean="0"/>
              <a:t>Order of strength (strong to weak)</a:t>
            </a:r>
            <a:endParaRPr lang="en-US" baseline="0" dirty="0" smtClean="0"/>
          </a:p>
          <a:p>
            <a:pPr lvl="1"/>
            <a:r>
              <a:rPr lang="en-US" dirty="0" smtClean="0"/>
              <a:t>Chord root (lower stronger than higher)</a:t>
            </a:r>
          </a:p>
          <a:p>
            <a:pPr lvl="1"/>
            <a:r>
              <a:rPr lang="en-US" dirty="0" smtClean="0"/>
              <a:t>Fifths </a:t>
            </a:r>
          </a:p>
          <a:p>
            <a:pPr lvl="1"/>
            <a:r>
              <a:rPr lang="en-US" dirty="0" smtClean="0"/>
              <a:t>Thirds</a:t>
            </a:r>
          </a:p>
          <a:p>
            <a:pPr lvl="1"/>
            <a:r>
              <a:rPr lang="en-US" dirty="0" smtClean="0"/>
              <a:t>Sevenths</a:t>
            </a:r>
          </a:p>
          <a:p>
            <a:pPr lvl="1"/>
            <a:r>
              <a:rPr lang="en-US" dirty="0" smtClean="0"/>
              <a:t>Other dissonant color pitches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43" y="4724400"/>
            <a:ext cx="8535987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5058">
            <a:off x="7177837" y="1214792"/>
            <a:ext cx="1874762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84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Chord balance</a:t>
            </a:r>
            <a:r>
              <a:rPr lang="en-US" baseline="0" dirty="0" smtClean="0"/>
              <a:t> sound examples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062" y="1342292"/>
            <a:ext cx="4148461" cy="5417704"/>
          </a:xfrm>
          <a:prstGeom prst="rect">
            <a:avLst/>
          </a:prstGeom>
        </p:spPr>
      </p:pic>
      <p:pic>
        <p:nvPicPr>
          <p:cNvPr id="8" name="oY1OalVsDQo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5638800" y="2055018"/>
            <a:ext cx="3234267" cy="181927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603631" y="6419972"/>
            <a:ext cx="2263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7"/>
              </a:rPr>
              <a:t>Lux Light and Sound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" name="0j2JRcC6wBs"/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5638800" y="4080452"/>
            <a:ext cx="3234267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79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27130</TotalTime>
  <Words>900</Words>
  <Application>Microsoft Office PowerPoint</Application>
  <PresentationFormat>On-screen Show (4:3)</PresentationFormat>
  <Paragraphs>266</Paragraphs>
  <Slides>38</Slides>
  <Notes>38</Notes>
  <HiddenSlides>0</HiddenSlides>
  <MMClips>21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ＭＳ Ｐゴシック</vt:lpstr>
      <vt:lpstr>Arial</vt:lpstr>
      <vt:lpstr>Calibri</vt:lpstr>
      <vt:lpstr>Goudy Old Style</vt:lpstr>
      <vt:lpstr>Impact</vt:lpstr>
      <vt:lpstr>Rockwell</vt:lpstr>
      <vt:lpstr>Times New Roman</vt:lpstr>
      <vt:lpstr>Inkwell</vt:lpstr>
      <vt:lpstr>Moving beyond pitch and rhythm: the journey towards expressive musicality</vt:lpstr>
      <vt:lpstr>Introduction</vt:lpstr>
      <vt:lpstr>Introduction continued</vt:lpstr>
      <vt:lpstr>Will not talk about…</vt:lpstr>
      <vt:lpstr>We will talk about…</vt:lpstr>
      <vt:lpstr>Basic principles: melody</vt:lpstr>
      <vt:lpstr>Harmony</vt:lpstr>
      <vt:lpstr>Chord balance in tonal music</vt:lpstr>
      <vt:lpstr>Chord balance sound examples</vt:lpstr>
      <vt:lpstr>Polyphonic balance: fore—mid—back </vt:lpstr>
      <vt:lpstr>Poly: fore—mid—back  </vt:lpstr>
      <vt:lpstr>Crescendo—decrescendo </vt:lpstr>
      <vt:lpstr>Musical surprises!</vt:lpstr>
      <vt:lpstr>Case studies: TYFC music excerpts</vt:lpstr>
      <vt:lpstr>Case studies: TYFC music</vt:lpstr>
      <vt:lpstr> </vt:lpstr>
      <vt:lpstr>Abendlied b.39-49</vt:lpstr>
      <vt:lpstr>The Canary--Whitacre</vt:lpstr>
      <vt:lpstr>The Canary</vt:lpstr>
      <vt:lpstr>The Eel</vt:lpstr>
      <vt:lpstr>O Vos Omnes (opening)</vt:lpstr>
      <vt:lpstr>O Vos 7-12 </vt:lpstr>
      <vt:lpstr> O Vos 13-24</vt:lpstr>
      <vt:lpstr>O Vos 66-73</vt:lpstr>
      <vt:lpstr>Rotala (round dance)</vt:lpstr>
      <vt:lpstr>Rotala b.58-66</vt:lpstr>
      <vt:lpstr>Rotala b.73-78</vt:lpstr>
      <vt:lpstr>Shenandoah verse one</vt:lpstr>
      <vt:lpstr>Shenandoah vs 3</vt:lpstr>
      <vt:lpstr>Shenandoah vs 1 reprise </vt:lpstr>
      <vt:lpstr>Nyon</vt:lpstr>
      <vt:lpstr>Nyon b.39-40</vt:lpstr>
      <vt:lpstr>John the Revelator</vt:lpstr>
      <vt:lpstr>John 17-32</vt:lpstr>
      <vt:lpstr>John b.45-48</vt:lpstr>
      <vt:lpstr>John b.54-65</vt:lpstr>
      <vt:lpstr>In summary…</vt:lpstr>
      <vt:lpstr>PowerPoint Presentation</vt:lpstr>
    </vt:vector>
  </TitlesOfParts>
  <Company>Northwestern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Temp User</dc:creator>
  <cp:lastModifiedBy>Holm, Thomas</cp:lastModifiedBy>
  <cp:revision>555</cp:revision>
  <cp:lastPrinted>2018-07-21T21:15:17Z</cp:lastPrinted>
  <dcterms:created xsi:type="dcterms:W3CDTF">2016-09-07T07:42:47Z</dcterms:created>
  <dcterms:modified xsi:type="dcterms:W3CDTF">2018-07-24T02:49:19Z</dcterms:modified>
</cp:coreProperties>
</file>